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8"/>
  </p:notesMasterIdLst>
  <p:sldIdLst>
    <p:sldId id="256" r:id="rId2"/>
    <p:sldId id="257" r:id="rId3"/>
    <p:sldId id="258" r:id="rId4"/>
    <p:sldId id="259" r:id="rId5"/>
    <p:sldId id="269" r:id="rId6"/>
    <p:sldId id="270" r:id="rId7"/>
    <p:sldId id="274" r:id="rId8"/>
    <p:sldId id="260" r:id="rId9"/>
    <p:sldId id="266" r:id="rId10"/>
    <p:sldId id="272" r:id="rId11"/>
    <p:sldId id="273" r:id="rId12"/>
    <p:sldId id="279" r:id="rId13"/>
    <p:sldId id="268" r:id="rId14"/>
    <p:sldId id="293" r:id="rId15"/>
    <p:sldId id="271" r:id="rId16"/>
    <p:sldId id="275" r:id="rId17"/>
    <p:sldId id="282" r:id="rId18"/>
    <p:sldId id="276" r:id="rId19"/>
    <p:sldId id="289" r:id="rId20"/>
    <p:sldId id="294" r:id="rId21"/>
    <p:sldId id="277" r:id="rId22"/>
    <p:sldId id="264" r:id="rId23"/>
    <p:sldId id="288" r:id="rId24"/>
    <p:sldId id="278" r:id="rId25"/>
    <p:sldId id="295" r:id="rId26"/>
    <p:sldId id="265" r:id="rId2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6D6"/>
    <a:srgbClr val="EDEDED"/>
    <a:srgbClr val="E024DD"/>
    <a:srgbClr val="FFC096"/>
    <a:srgbClr val="FFBDBE"/>
    <a:srgbClr val="D6CCFF"/>
    <a:srgbClr val="18065C"/>
    <a:srgbClr val="5E0505"/>
    <a:srgbClr val="ED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5978A-2094-4613-B21F-FC2F34311A49}" v="96" dt="2023-05-21T08:00:08.212"/>
    <p1510:client id="{26CBFFEB-BEDE-CC26-6F75-BCB766273C1C}" v="28" dt="2023-05-22T11:28:15.988"/>
    <p1510:client id="{27C08C55-0E2C-4E96-3DEE-3C7046C20B92}" v="797" dt="2023-05-22T17:27:48.616"/>
    <p1510:client id="{39CDFBD7-4557-8C1B-ED8C-BC2A87495FE6}" v="986" dt="2023-05-22T10:54:16.720"/>
    <p1510:client id="{3A064174-663A-A29F-9F6F-9327F4DF45AE}" v="1037" dt="2023-05-22T14:50:35.074"/>
    <p1510:client id="{3E89DF34-7929-EF8C-83F6-35E8BB622DD2}" v="151" dt="2023-05-21T15:03:59.053"/>
    <p1510:client id="{3F104E42-7DE3-1FFD-581A-75191DFAAE62}" v="328" dt="2023-05-21T11:50:30.508"/>
    <p1510:client id="{53D7DFF0-11EA-347F-3E6D-16A59FF058E4}" v="273" dt="2023-05-22T16:00:05.774"/>
    <p1510:client id="{56636DF1-4750-7F06-2CFE-CBA81ECE704A}" v="3157" dt="2023-05-21T15:31:07.224"/>
    <p1510:client id="{641AF7C6-1DFB-692B-C50E-C72170A8191C}" v="278" dt="2023-05-22T10:06:15.999"/>
    <p1510:client id="{68E0C524-685B-5A6D-59F7-A325D2D72CCB}" v="820" dt="2023-05-22T17:39:32.017"/>
    <p1510:client id="{6A9D373A-F7AB-ED9A-ABCF-CF9F8DEAB5A0}" v="701" dt="2023-05-22T10:26:41.330"/>
    <p1510:client id="{740481B3-364B-E83E-A292-105ACBE65D78}" v="156" dt="2023-05-22T11:52:02.508"/>
    <p1510:client id="{7D82C0BB-DAB1-1F5C-4B65-6F6D39F54C13}" v="178" dt="2023-05-21T16:01:46.779"/>
    <p1510:client id="{8FC2421E-BF0E-0FA4-9313-0D030CD93874}" v="239" dt="2023-05-21T18:53:56.300"/>
    <p1510:client id="{A2A0C8E9-FE33-AFA7-D8E8-609E9546FF07}" v="79" dt="2023-05-21T14:01:38.771"/>
    <p1510:client id="{ADC15987-F4AB-020E-32E7-0CDB6C8898AE}" v="4" dt="2023-05-22T16:35:59.014"/>
    <p1510:client id="{B4E49A8D-F337-95A9-D300-1D25E7BBCF87}" v="1216" dt="2023-05-21T12:20:25.461"/>
    <p1510:client id="{E6116DFD-FF11-D3DE-AAC2-ABF0D6CF4CE2}" v="336" dt="2023-05-22T10:08:41.492"/>
    <p1510:client id="{FD769939-DEE1-485B-BE37-59182B942C4C}" v="378" dt="2023-05-21T12:02:15.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03" autoAdjust="0"/>
  </p:normalViewPr>
  <p:slideViewPr>
    <p:cSldViewPr snapToGrid="0">
      <p:cViewPr varScale="1">
        <p:scale>
          <a:sx n="74" d="100"/>
          <a:sy n="74" d="100"/>
        </p:scale>
        <p:origin x="93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39C10-FF05-4AE7-B18C-56C19762662F}" type="doc">
      <dgm:prSet loTypeId="urn:microsoft.com/office/officeart/2017/3/layout/HorizontalLabelsTimeline" loCatId="timeline" qsTypeId="urn:microsoft.com/office/officeart/2005/8/quickstyle/simple1" qsCatId="simple" csTypeId="urn:microsoft.com/office/officeart/2005/8/colors/accent1_2" csCatId="accent1" phldr="1"/>
      <dgm:spPr/>
      <dgm:t>
        <a:bodyPr/>
        <a:lstStyle/>
        <a:p>
          <a:endParaRPr lang="el-GR"/>
        </a:p>
      </dgm:t>
    </dgm:pt>
    <dgm:pt modelId="{F4B1D5BA-336E-4680-B889-A9229315DE8A}">
      <dgm:prSet phldrT="[Κείμενο]" phldr="0"/>
      <dgm:spPr>
        <a:solidFill>
          <a:srgbClr val="18065C"/>
        </a:solidFill>
      </dgm:spPr>
      <dgm:t>
        <a:bodyPr/>
        <a:lstStyle/>
        <a:p>
          <a:pPr>
            <a:defRPr b="1"/>
          </a:pPr>
          <a:r>
            <a:rPr lang="el-GR" err="1">
              <a:latin typeface="Calibri Light" panose="020F0302020204030204"/>
            </a:rPr>
            <a:t>Discriminator</a:t>
          </a:r>
          <a:endParaRPr lang="el-GR"/>
        </a:p>
      </dgm:t>
    </dgm:pt>
    <dgm:pt modelId="{8DDA52AF-C4C2-4413-A5B2-06AAC97163F1}" type="parTrans" cxnId="{AA59843D-FD98-4B09-A0A3-949F43A8D0D0}">
      <dgm:prSet/>
      <dgm:spPr/>
      <dgm:t>
        <a:bodyPr/>
        <a:lstStyle/>
        <a:p>
          <a:endParaRPr lang="el-GR"/>
        </a:p>
      </dgm:t>
    </dgm:pt>
    <dgm:pt modelId="{6893263A-B1D3-427D-A515-60B8A30C6341}" type="sibTrans" cxnId="{AA59843D-FD98-4B09-A0A3-949F43A8D0D0}">
      <dgm:prSet/>
      <dgm:spPr/>
      <dgm:t>
        <a:bodyPr/>
        <a:lstStyle/>
        <a:p>
          <a:endParaRPr lang="el-GR"/>
        </a:p>
      </dgm:t>
    </dgm:pt>
    <dgm:pt modelId="{0AE2F301-C867-4E03-B559-1BE79E09B2C7}">
      <dgm:prSet phldrT="[Κείμενο]" phldr="0"/>
      <dgm:spPr>
        <a:solidFill>
          <a:srgbClr val="D6CCFF"/>
        </a:solidFill>
      </dgm:spPr>
      <dgm:t>
        <a:bodyPr/>
        <a:lstStyle/>
        <a:p>
          <a:r>
            <a:rPr lang="el-GR" err="1">
              <a:solidFill>
                <a:srgbClr val="000000"/>
              </a:solidFill>
              <a:latin typeface="Calibri"/>
              <a:ea typeface="Calibri"/>
              <a:cs typeface="Calibri"/>
            </a:rPr>
            <a:t>Classification</a:t>
          </a:r>
          <a:r>
            <a:rPr lang="el-GR">
              <a:solidFill>
                <a:srgbClr val="000000"/>
              </a:solidFill>
              <a:latin typeface="Calibri"/>
              <a:ea typeface="Calibri"/>
              <a:cs typeface="Calibri"/>
            </a:rPr>
            <a:t> </a:t>
          </a:r>
          <a:r>
            <a:rPr lang="el-GR" err="1">
              <a:solidFill>
                <a:srgbClr val="000000"/>
              </a:solidFill>
              <a:latin typeface="Calibri"/>
              <a:ea typeface="Calibri"/>
              <a:cs typeface="Calibri"/>
            </a:rPr>
            <a:t>becomes</a:t>
          </a:r>
          <a:r>
            <a:rPr lang="el-GR">
              <a:solidFill>
                <a:srgbClr val="000000"/>
              </a:solidFill>
              <a:latin typeface="Calibri"/>
              <a:ea typeface="Calibri"/>
              <a:cs typeface="Calibri"/>
            </a:rPr>
            <a:t> </a:t>
          </a:r>
          <a:r>
            <a:rPr lang="el-GR" err="1">
              <a:solidFill>
                <a:srgbClr val="000000"/>
              </a:solidFill>
              <a:latin typeface="Calibri"/>
              <a:ea typeface="Calibri"/>
              <a:cs typeface="Calibri"/>
            </a:rPr>
            <a:t>fully</a:t>
          </a:r>
          <a:r>
            <a:rPr lang="el-GR">
              <a:solidFill>
                <a:srgbClr val="000000"/>
              </a:solidFill>
              <a:latin typeface="Calibri"/>
              <a:ea typeface="Calibri"/>
              <a:cs typeface="Calibri"/>
            </a:rPr>
            <a:t> </a:t>
          </a:r>
          <a:r>
            <a:rPr lang="el-GR" err="1">
              <a:solidFill>
                <a:srgbClr val="000000"/>
              </a:solidFill>
              <a:latin typeface="Calibri"/>
              <a:ea typeface="Calibri"/>
              <a:cs typeface="Calibri"/>
            </a:rPr>
            <a:t>random</a:t>
          </a:r>
          <a:r>
            <a:rPr lang="el-GR">
              <a:solidFill>
                <a:srgbClr val="000000"/>
              </a:solidFill>
              <a:latin typeface="Calibri"/>
              <a:ea typeface="Calibri"/>
              <a:cs typeface="Calibri"/>
            </a:rPr>
            <a:t> (</a:t>
          </a:r>
          <a:r>
            <a:rPr lang="el-GR" err="1">
              <a:solidFill>
                <a:srgbClr val="000000"/>
              </a:solidFill>
              <a:latin typeface="Calibri"/>
              <a:ea typeface="Calibri"/>
              <a:cs typeface="Calibri"/>
            </a:rPr>
            <a:t>coin-flip</a:t>
          </a:r>
          <a:r>
            <a:rPr lang="el-GR">
              <a:latin typeface="Calibri"/>
              <a:cs typeface="Calibri"/>
            </a:rPr>
            <a:t>).</a:t>
          </a:r>
          <a:endParaRPr lang="el-GR"/>
        </a:p>
      </dgm:t>
    </dgm:pt>
    <dgm:pt modelId="{3732336F-C780-445E-BDB2-A5C8B7DBB1AE}" type="parTrans" cxnId="{3FBA6C87-BE0C-49C6-AC7F-4EB841C262BB}">
      <dgm:prSet/>
      <dgm:spPr/>
      <dgm:t>
        <a:bodyPr/>
        <a:lstStyle/>
        <a:p>
          <a:endParaRPr lang="el-GR"/>
        </a:p>
      </dgm:t>
    </dgm:pt>
    <dgm:pt modelId="{047A4019-DEE5-49B9-9D9E-55D4F7650D97}" type="sibTrans" cxnId="{3FBA6C87-BE0C-49C6-AC7F-4EB841C262BB}">
      <dgm:prSet/>
      <dgm:spPr/>
      <dgm:t>
        <a:bodyPr/>
        <a:lstStyle/>
        <a:p>
          <a:endParaRPr lang="el-GR"/>
        </a:p>
      </dgm:t>
    </dgm:pt>
    <dgm:pt modelId="{F61715C3-1BD3-4911-865D-43C51B5D8D69}">
      <dgm:prSet phldrT="[Κείμενο]" phldr="0"/>
      <dgm:spPr>
        <a:solidFill>
          <a:schemeClr val="tx1"/>
        </a:solidFill>
      </dgm:spPr>
      <dgm:t>
        <a:bodyPr/>
        <a:lstStyle/>
        <a:p>
          <a:pPr>
            <a:defRPr b="1"/>
          </a:pPr>
          <a:r>
            <a:rPr lang="el-GR">
              <a:latin typeface="Calibri Light" panose="020F0302020204030204"/>
            </a:rPr>
            <a:t>GAN</a:t>
          </a:r>
          <a:endParaRPr lang="el-GR"/>
        </a:p>
      </dgm:t>
    </dgm:pt>
    <dgm:pt modelId="{E0315E79-5CEB-4CDE-B9A2-AD86823A15BB}" type="parTrans" cxnId="{9193F140-A61C-49B2-8232-9B737D408FF1}">
      <dgm:prSet/>
      <dgm:spPr/>
      <dgm:t>
        <a:bodyPr/>
        <a:lstStyle/>
        <a:p>
          <a:endParaRPr lang="el-GR"/>
        </a:p>
      </dgm:t>
    </dgm:pt>
    <dgm:pt modelId="{F42942F4-8668-4E72-B18D-03C8D906AE7B}" type="sibTrans" cxnId="{9193F140-A61C-49B2-8232-9B737D408FF1}">
      <dgm:prSet/>
      <dgm:spPr/>
      <dgm:t>
        <a:bodyPr/>
        <a:lstStyle/>
        <a:p>
          <a:endParaRPr lang="el-GR"/>
        </a:p>
      </dgm:t>
    </dgm:pt>
    <dgm:pt modelId="{B60F054E-8062-4BBA-9887-C08018469F11}">
      <dgm:prSet phldrT="[Κείμενο]" phldr="0"/>
      <dgm:spPr>
        <a:solidFill>
          <a:schemeClr val="bg1"/>
        </a:solidFill>
      </dgm:spPr>
      <dgm:t>
        <a:bodyPr/>
        <a:lstStyle/>
        <a:p>
          <a:pPr rtl="0"/>
          <a:r>
            <a:rPr lang="el-GR" i="1">
              <a:solidFill>
                <a:srgbClr val="000000"/>
              </a:solidFill>
              <a:latin typeface="Calibri"/>
              <a:ea typeface="Calibri"/>
              <a:cs typeface="Calibri"/>
            </a:rPr>
            <a:t>convergence</a:t>
          </a:r>
          <a:r>
            <a:rPr lang="el-GR">
              <a:solidFill>
                <a:srgbClr val="000000"/>
              </a:solidFill>
              <a:latin typeface="Calibri"/>
              <a:ea typeface="Calibri"/>
              <a:cs typeface="Calibri"/>
            </a:rPr>
            <a:t> is a </a:t>
          </a:r>
          <a:r>
            <a:rPr lang="el-GR" i="1">
              <a:solidFill>
                <a:srgbClr val="000000"/>
              </a:solidFill>
              <a:latin typeface="Calibri"/>
              <a:ea typeface="Calibri"/>
              <a:cs typeface="Calibri"/>
            </a:rPr>
            <a:t>dynamic</a:t>
          </a:r>
          <a:r>
            <a:rPr lang="el-GR">
              <a:solidFill>
                <a:srgbClr val="000000"/>
              </a:solidFill>
              <a:latin typeface="Calibri"/>
              <a:ea typeface="Calibri"/>
              <a:cs typeface="Calibri"/>
            </a:rPr>
            <a:t> process, rather than a stable state.</a:t>
          </a:r>
          <a:endParaRPr lang="el-GR"/>
        </a:p>
      </dgm:t>
    </dgm:pt>
    <dgm:pt modelId="{52EB2CB5-55C9-4865-B1DE-8F7E0E87A7D1}" type="parTrans" cxnId="{6F345A92-94A9-4EA4-AF8B-24427915DC99}">
      <dgm:prSet/>
      <dgm:spPr/>
      <dgm:t>
        <a:bodyPr/>
        <a:lstStyle/>
        <a:p>
          <a:endParaRPr lang="el-GR"/>
        </a:p>
      </dgm:t>
    </dgm:pt>
    <dgm:pt modelId="{B3781F2E-5938-4BB9-A369-64030649873F}" type="sibTrans" cxnId="{6F345A92-94A9-4EA4-AF8B-24427915DC99}">
      <dgm:prSet/>
      <dgm:spPr/>
      <dgm:t>
        <a:bodyPr/>
        <a:lstStyle/>
        <a:p>
          <a:endParaRPr lang="el-GR"/>
        </a:p>
      </dgm:t>
    </dgm:pt>
    <dgm:pt modelId="{BC750AFB-EBD2-4909-8D8C-F53D24A2E7E9}">
      <dgm:prSet phldrT="[Κείμενο]" phldr="0"/>
      <dgm:spPr>
        <a:solidFill>
          <a:srgbClr val="5E0505"/>
        </a:solidFill>
      </dgm:spPr>
      <dgm:t>
        <a:bodyPr/>
        <a:lstStyle/>
        <a:p>
          <a:pPr>
            <a:defRPr b="1"/>
          </a:pPr>
          <a:r>
            <a:rPr lang="el-GR" err="1">
              <a:latin typeface="Calibri Light" panose="020F0302020204030204"/>
            </a:rPr>
            <a:t>Generator</a:t>
          </a:r>
          <a:endParaRPr lang="el-GR"/>
        </a:p>
      </dgm:t>
    </dgm:pt>
    <dgm:pt modelId="{103E3BA2-0398-4321-A1C2-D0E39AF695B3}" type="parTrans" cxnId="{05F22394-A457-4E28-825D-8A0FEB15B51E}">
      <dgm:prSet/>
      <dgm:spPr/>
      <dgm:t>
        <a:bodyPr/>
        <a:lstStyle/>
        <a:p>
          <a:endParaRPr lang="el-GR"/>
        </a:p>
      </dgm:t>
    </dgm:pt>
    <dgm:pt modelId="{EE62C706-7F47-40B2-9DD7-1103DEF7A23E}" type="sibTrans" cxnId="{05F22394-A457-4E28-825D-8A0FEB15B51E}">
      <dgm:prSet/>
      <dgm:spPr/>
      <dgm:t>
        <a:bodyPr/>
        <a:lstStyle/>
        <a:p>
          <a:endParaRPr lang="el-GR"/>
        </a:p>
      </dgm:t>
    </dgm:pt>
    <dgm:pt modelId="{0B3D7721-5625-4DC2-8B01-2F87F5F42EB8}">
      <dgm:prSet phldrT="[Κείμενο]" phldr="0"/>
      <dgm:spPr/>
      <dgm:t>
        <a:bodyPr/>
        <a:lstStyle/>
        <a:p>
          <a:r>
            <a:rPr lang="el-GR" err="1">
              <a:solidFill>
                <a:srgbClr val="000000"/>
              </a:solidFill>
              <a:latin typeface="Calibri"/>
              <a:ea typeface="Calibri"/>
              <a:cs typeface="Calibri"/>
            </a:rPr>
            <a:t>if</a:t>
          </a:r>
          <a:r>
            <a:rPr lang="el-GR">
              <a:solidFill>
                <a:srgbClr val="000000"/>
              </a:solidFill>
              <a:latin typeface="Calibri"/>
              <a:ea typeface="Calibri"/>
              <a:cs typeface="Calibri"/>
            </a:rPr>
            <a:t> </a:t>
          </a:r>
          <a:r>
            <a:rPr lang="el-GR" err="1">
              <a:solidFill>
                <a:srgbClr val="000000"/>
              </a:solidFill>
              <a:latin typeface="Calibri"/>
              <a:ea typeface="Calibri"/>
              <a:cs typeface="Calibri"/>
            </a:rPr>
            <a:t>training</a:t>
          </a:r>
          <a:r>
            <a:rPr lang="el-GR">
              <a:solidFill>
                <a:srgbClr val="000000"/>
              </a:solidFill>
              <a:latin typeface="Calibri"/>
              <a:ea typeface="Calibri"/>
              <a:cs typeface="Calibri"/>
            </a:rPr>
            <a:t> </a:t>
          </a:r>
          <a:r>
            <a:rPr lang="el-GR" err="1">
              <a:solidFill>
                <a:srgbClr val="000000"/>
              </a:solidFill>
              <a:latin typeface="Calibri"/>
              <a:ea typeface="Calibri"/>
              <a:cs typeface="Calibri"/>
            </a:rPr>
            <a:t>commences</a:t>
          </a:r>
          <a:r>
            <a:rPr lang="el-GR">
              <a:solidFill>
                <a:srgbClr val="000000"/>
              </a:solidFill>
              <a:latin typeface="Calibri"/>
              <a:ea typeface="Calibri"/>
              <a:cs typeface="Calibri"/>
            </a:rPr>
            <a:t> </a:t>
          </a:r>
          <a:r>
            <a:rPr lang="el-GR" err="1">
              <a:solidFill>
                <a:srgbClr val="000000"/>
              </a:solidFill>
              <a:latin typeface="Calibri"/>
              <a:ea typeface="Calibri"/>
              <a:cs typeface="Calibri"/>
            </a:rPr>
            <a:t>after</a:t>
          </a:r>
          <a:r>
            <a:rPr lang="el-GR">
              <a:solidFill>
                <a:srgbClr val="000000"/>
              </a:solidFill>
              <a:latin typeface="Calibri"/>
              <a:ea typeface="Calibri"/>
              <a:cs typeface="Calibri"/>
            </a:rPr>
            <a:t> </a:t>
          </a:r>
          <a:r>
            <a:rPr lang="el-GR" err="1">
              <a:solidFill>
                <a:srgbClr val="000000"/>
              </a:solidFill>
              <a:latin typeface="Calibri"/>
              <a:ea typeface="Calibri"/>
              <a:cs typeface="Calibri"/>
            </a:rPr>
            <a:t>convergence</a:t>
          </a:r>
          <a:r>
            <a:rPr lang="el-GR">
              <a:latin typeface="Calibri"/>
              <a:ea typeface="Calibri"/>
              <a:cs typeface="Calibri"/>
            </a:rPr>
            <a:t>,</a:t>
          </a:r>
        </a:p>
      </dgm:t>
    </dgm:pt>
    <dgm:pt modelId="{94779783-6200-4C6D-98A6-A10479D67767}" type="parTrans" cxnId="{4CFA2CA3-7EB9-4B8F-8E5C-2A473D84F430}">
      <dgm:prSet/>
      <dgm:spPr/>
      <dgm:t>
        <a:bodyPr/>
        <a:lstStyle/>
        <a:p>
          <a:endParaRPr lang="el-GR"/>
        </a:p>
      </dgm:t>
    </dgm:pt>
    <dgm:pt modelId="{894CB834-D14D-48C2-A9F4-AF897B1C6FD3}" type="sibTrans" cxnId="{4CFA2CA3-7EB9-4B8F-8E5C-2A473D84F430}">
      <dgm:prSet/>
      <dgm:spPr/>
      <dgm:t>
        <a:bodyPr/>
        <a:lstStyle/>
        <a:p>
          <a:endParaRPr lang="el-GR"/>
        </a:p>
      </dgm:t>
    </dgm:pt>
    <dgm:pt modelId="{4B49E644-5A04-4E0A-9E5D-92F2474E9312}">
      <dgm:prSet phldr="0"/>
      <dgm:spPr/>
      <dgm:t>
        <a:bodyPr/>
        <a:lstStyle/>
        <a:p>
          <a:r>
            <a:rPr lang="el-GR" b="0" err="1">
              <a:solidFill>
                <a:srgbClr val="000000"/>
              </a:solidFill>
              <a:latin typeface="Calibri"/>
              <a:ea typeface="Calibri"/>
              <a:cs typeface="Calibri"/>
            </a:rPr>
            <a:t>Discriminator</a:t>
          </a:r>
          <a:r>
            <a:rPr lang="el-GR" b="0">
              <a:solidFill>
                <a:srgbClr val="000000"/>
              </a:solidFill>
              <a:latin typeface="Calibri"/>
              <a:ea typeface="Calibri"/>
              <a:cs typeface="Calibri"/>
            </a:rPr>
            <a:t> </a:t>
          </a:r>
          <a:r>
            <a:rPr lang="el-GR" b="0" err="1">
              <a:solidFill>
                <a:srgbClr val="000000"/>
              </a:solidFill>
              <a:latin typeface="Calibri"/>
              <a:ea typeface="Calibri"/>
              <a:cs typeface="Calibri"/>
            </a:rPr>
            <a:t>becomes</a:t>
          </a:r>
          <a:r>
            <a:rPr lang="el-GR" b="0">
              <a:solidFill>
                <a:srgbClr val="000000"/>
              </a:solidFill>
              <a:latin typeface="Calibri"/>
              <a:ea typeface="Calibri"/>
              <a:cs typeface="Calibri"/>
            </a:rPr>
            <a:t> </a:t>
          </a:r>
          <a:r>
            <a:rPr lang="el-GR" b="0" err="1">
              <a:solidFill>
                <a:srgbClr val="000000"/>
              </a:solidFill>
              <a:latin typeface="Calibri"/>
              <a:ea typeface="Calibri"/>
              <a:cs typeface="Calibri"/>
            </a:rPr>
            <a:t>unreliable</a:t>
          </a:r>
          <a:r>
            <a:rPr lang="el-GR" b="0">
              <a:solidFill>
                <a:srgbClr val="000000"/>
              </a:solidFill>
              <a:latin typeface="Calibri"/>
              <a:ea typeface="Calibri"/>
              <a:cs typeface="Calibri"/>
            </a:rPr>
            <a:t>.</a:t>
          </a:r>
          <a:endParaRPr lang="el-GR" b="0">
            <a:latin typeface="Calibri"/>
            <a:ea typeface="Calibri"/>
            <a:cs typeface="Calibri"/>
          </a:endParaRPr>
        </a:p>
      </dgm:t>
    </dgm:pt>
    <dgm:pt modelId="{5375F822-48D9-4389-B7F2-0BBAFFFC40B8}" type="parTrans" cxnId="{6653BD2A-EAF9-4D3A-9D11-6F2E5B6D2EF3}">
      <dgm:prSet/>
      <dgm:spPr/>
    </dgm:pt>
    <dgm:pt modelId="{077575B0-A038-4231-BD55-E92F201ACF7A}" type="sibTrans" cxnId="{6653BD2A-EAF9-4D3A-9D11-6F2E5B6D2EF3}">
      <dgm:prSet/>
      <dgm:spPr/>
    </dgm:pt>
    <dgm:pt modelId="{0AAAE0C5-6409-481C-A380-C092BF505F3C}">
      <dgm:prSet phldr="0"/>
      <dgm:spPr/>
      <dgm:t>
        <a:bodyPr/>
        <a:lstStyle/>
        <a:p>
          <a:pPr rtl="0"/>
          <a:r>
            <a:rPr lang="el-GR">
              <a:solidFill>
                <a:srgbClr val="000000"/>
              </a:solidFill>
              <a:latin typeface="Calibri"/>
              <a:ea typeface="Calibri"/>
              <a:cs typeface="Calibri"/>
            </a:rPr>
            <a:t>the </a:t>
          </a:r>
          <a:r>
            <a:rPr lang="el-GR" err="1">
              <a:solidFill>
                <a:srgbClr val="000000"/>
              </a:solidFill>
              <a:latin typeface="Calibri"/>
              <a:ea typeface="Calibri"/>
              <a:cs typeface="Calibri"/>
            </a:rPr>
            <a:t>generator</a:t>
          </a:r>
          <a:r>
            <a:rPr lang="el-GR">
              <a:solidFill>
                <a:srgbClr val="000000"/>
              </a:solidFill>
              <a:latin typeface="Calibri"/>
              <a:ea typeface="Calibri"/>
              <a:cs typeface="Calibri"/>
            </a:rPr>
            <a:t> </a:t>
          </a:r>
          <a:r>
            <a:rPr lang="el-GR" err="1">
              <a:solidFill>
                <a:srgbClr val="000000"/>
              </a:solidFill>
              <a:latin typeface="Calibri"/>
              <a:ea typeface="Calibri"/>
              <a:cs typeface="Calibri"/>
            </a:rPr>
            <a:t>receives</a:t>
          </a:r>
          <a:r>
            <a:rPr lang="el-GR">
              <a:solidFill>
                <a:srgbClr val="000000"/>
              </a:solidFill>
              <a:latin typeface="Calibri"/>
              <a:ea typeface="Calibri"/>
              <a:cs typeface="Calibri"/>
            </a:rPr>
            <a:t> </a:t>
          </a:r>
          <a:r>
            <a:rPr lang="el-GR" err="1">
              <a:latin typeface="Calibri"/>
              <a:ea typeface="Calibri"/>
              <a:cs typeface="Calibri"/>
            </a:rPr>
            <a:t>unreliable</a:t>
          </a:r>
          <a:r>
            <a:rPr lang="el-GR">
              <a:latin typeface="Calibri"/>
              <a:ea typeface="Calibri"/>
              <a:cs typeface="Calibri"/>
            </a:rPr>
            <a:t> </a:t>
          </a:r>
          <a:r>
            <a:rPr lang="el-GR" err="1">
              <a:latin typeface="Calibri"/>
              <a:ea typeface="Calibri"/>
              <a:cs typeface="Calibri"/>
            </a:rPr>
            <a:t>feedback</a:t>
          </a:r>
          <a:r>
            <a:rPr lang="el-GR">
              <a:latin typeface="Calibri"/>
              <a:ea typeface="Calibri"/>
              <a:cs typeface="Calibri"/>
            </a:rPr>
            <a:t>,</a:t>
          </a:r>
          <a:r>
            <a:rPr lang="el-GR">
              <a:solidFill>
                <a:srgbClr val="000000"/>
              </a:solidFill>
              <a:latin typeface="Calibri"/>
              <a:ea typeface="Calibri"/>
              <a:cs typeface="Calibri"/>
            </a:rPr>
            <a:t>  </a:t>
          </a:r>
          <a:endParaRPr lang="el-GR" b="0">
            <a:solidFill>
              <a:srgbClr val="000000"/>
            </a:solidFill>
            <a:latin typeface="Calibri"/>
            <a:ea typeface="Calibri"/>
            <a:cs typeface="Calibri"/>
          </a:endParaRPr>
        </a:p>
      </dgm:t>
    </dgm:pt>
    <dgm:pt modelId="{B7CDA1AB-BD6F-49A3-8910-D2334B29A244}" type="parTrans" cxnId="{D3665BF3-530C-4A41-B350-43E880BD7CF2}">
      <dgm:prSet/>
      <dgm:spPr/>
    </dgm:pt>
    <dgm:pt modelId="{6829855B-B86C-46EC-806F-36368C5A2013}" type="sibTrans" cxnId="{D3665BF3-530C-4A41-B350-43E880BD7CF2}">
      <dgm:prSet/>
      <dgm:spPr/>
    </dgm:pt>
    <dgm:pt modelId="{21B5B625-054E-407B-962C-04CE4B2C5501}">
      <dgm:prSet phldr="0"/>
      <dgm:spPr/>
      <dgm:t>
        <a:bodyPr/>
        <a:lstStyle/>
        <a:p>
          <a:r>
            <a:rPr lang="el-GR" b="0" err="1">
              <a:solidFill>
                <a:srgbClr val="000000"/>
              </a:solidFill>
              <a:latin typeface="Calibri"/>
              <a:ea typeface="Calibri"/>
              <a:cs typeface="Calibri"/>
            </a:rPr>
            <a:t>decreasing</a:t>
          </a:r>
          <a:r>
            <a:rPr lang="el-GR" b="0">
              <a:solidFill>
                <a:srgbClr val="000000"/>
              </a:solidFill>
              <a:latin typeface="Calibri"/>
              <a:ea typeface="Calibri"/>
              <a:cs typeface="Calibri"/>
            </a:rPr>
            <a:t> </a:t>
          </a:r>
          <a:r>
            <a:rPr lang="el-GR" b="0" err="1">
              <a:solidFill>
                <a:srgbClr val="000000"/>
              </a:solidFill>
              <a:latin typeface="Calibri"/>
              <a:ea typeface="Calibri"/>
              <a:cs typeface="Calibri"/>
            </a:rPr>
            <a:t>its</a:t>
          </a:r>
          <a:r>
            <a:rPr lang="el-GR" b="0">
              <a:solidFill>
                <a:srgbClr val="000000"/>
              </a:solidFill>
              <a:latin typeface="Calibri"/>
              <a:ea typeface="Calibri"/>
              <a:cs typeface="Calibri"/>
            </a:rPr>
            <a:t> </a:t>
          </a:r>
          <a:r>
            <a:rPr lang="el-GR" b="0" err="1">
              <a:solidFill>
                <a:srgbClr val="000000"/>
              </a:solidFill>
              <a:latin typeface="Calibri"/>
              <a:ea typeface="Calibri"/>
              <a:cs typeface="Calibri"/>
            </a:rPr>
            <a:t>output</a:t>
          </a:r>
          <a:r>
            <a:rPr lang="el-GR" b="0">
              <a:solidFill>
                <a:srgbClr val="000000"/>
              </a:solidFill>
              <a:latin typeface="Calibri"/>
              <a:ea typeface="Calibri"/>
              <a:cs typeface="Calibri"/>
            </a:rPr>
            <a:t> </a:t>
          </a:r>
          <a:r>
            <a:rPr lang="el-GR" b="0" err="1">
              <a:solidFill>
                <a:srgbClr val="000000"/>
              </a:solidFill>
              <a:latin typeface="Calibri"/>
              <a:ea typeface="Calibri"/>
              <a:cs typeface="Calibri"/>
            </a:rPr>
            <a:t>quality</a:t>
          </a:r>
          <a:r>
            <a:rPr lang="el-GR" b="0">
              <a:solidFill>
                <a:srgbClr val="000000"/>
              </a:solidFill>
              <a:latin typeface="Calibri"/>
              <a:ea typeface="Calibri"/>
              <a:cs typeface="Calibri"/>
            </a:rPr>
            <a:t>.</a:t>
          </a:r>
          <a:endParaRPr lang="el-GR"/>
        </a:p>
      </dgm:t>
    </dgm:pt>
    <dgm:pt modelId="{ED7F106D-089D-40DD-B0F2-EFC1DC5A3936}" type="parTrans" cxnId="{162097D7-7BF9-4A19-ACBF-05B8CCB00270}">
      <dgm:prSet/>
      <dgm:spPr/>
    </dgm:pt>
    <dgm:pt modelId="{729AD473-E3F2-4155-A3C6-326B8FD7A081}" type="sibTrans" cxnId="{162097D7-7BF9-4A19-ACBF-05B8CCB00270}">
      <dgm:prSet/>
      <dgm:spPr/>
    </dgm:pt>
    <dgm:pt modelId="{33EE6CA1-4C0A-4205-812C-6481BC53B461}" type="pres">
      <dgm:prSet presAssocID="{5D139C10-FF05-4AE7-B18C-56C19762662F}" presName="root" presStyleCnt="0">
        <dgm:presLayoutVars>
          <dgm:chMax/>
          <dgm:chPref/>
          <dgm:animLvl val="lvl"/>
        </dgm:presLayoutVars>
      </dgm:prSet>
      <dgm:spPr/>
    </dgm:pt>
    <dgm:pt modelId="{2A97E6D7-814A-4FAC-90D7-D37C74D7F7B1}" type="pres">
      <dgm:prSet presAssocID="{5D139C10-FF05-4AE7-B18C-56C19762662F}" presName="divider" presStyleLbl="fgAcc1" presStyleIdx="0" presStyleCnt="1"/>
      <dgm:spPr/>
    </dgm:pt>
    <dgm:pt modelId="{DCECBEB3-2167-487D-B787-AB7DC8BB12DF}" type="pres">
      <dgm:prSet presAssocID="{5D139C10-FF05-4AE7-B18C-56C19762662F}" presName="nodes" presStyleCnt="0">
        <dgm:presLayoutVars>
          <dgm:chMax/>
          <dgm:chPref/>
          <dgm:animLvl val="lvl"/>
        </dgm:presLayoutVars>
      </dgm:prSet>
      <dgm:spPr/>
    </dgm:pt>
    <dgm:pt modelId="{442D8E87-58A7-40D5-BD18-C85B64F74E60}" type="pres">
      <dgm:prSet presAssocID="{F4B1D5BA-336E-4680-B889-A9229315DE8A}" presName="composite" presStyleCnt="0"/>
      <dgm:spPr/>
    </dgm:pt>
    <dgm:pt modelId="{DE111954-8416-4727-AEDD-317C071915E1}" type="pres">
      <dgm:prSet presAssocID="{F4B1D5BA-336E-4680-B889-A9229315DE8A}" presName="L1TextContainer" presStyleLbl="alignNode1" presStyleIdx="0" presStyleCnt="3">
        <dgm:presLayoutVars>
          <dgm:chMax val="1"/>
          <dgm:chPref val="1"/>
          <dgm:bulletEnabled val="1"/>
        </dgm:presLayoutVars>
      </dgm:prSet>
      <dgm:spPr/>
    </dgm:pt>
    <dgm:pt modelId="{D7EBA695-A5FC-472B-B6D0-3387CACBBE79}" type="pres">
      <dgm:prSet presAssocID="{F4B1D5BA-336E-4680-B889-A9229315DE8A}" presName="L2TextContainerWrapper" presStyleCnt="0">
        <dgm:presLayoutVars>
          <dgm:bulletEnabled val="1"/>
        </dgm:presLayoutVars>
      </dgm:prSet>
      <dgm:spPr/>
    </dgm:pt>
    <dgm:pt modelId="{14DBD345-0E29-43A1-B79C-6ADC3BAAC6A2}" type="pres">
      <dgm:prSet presAssocID="{F4B1D5BA-336E-4680-B889-A9229315DE8A}" presName="L2TextContainer" presStyleLbl="bgAccFollowNode1" presStyleIdx="0" presStyleCnt="3"/>
      <dgm:spPr/>
    </dgm:pt>
    <dgm:pt modelId="{EBEB1DDA-575C-4842-91EF-EA2C9B894326}" type="pres">
      <dgm:prSet presAssocID="{F4B1D5BA-336E-4680-B889-A9229315DE8A}" presName="FlexibleEmptyPlaceHolder" presStyleCnt="0"/>
      <dgm:spPr/>
    </dgm:pt>
    <dgm:pt modelId="{3240083B-A533-4C4E-8008-B9FF9A8727AF}" type="pres">
      <dgm:prSet presAssocID="{F4B1D5BA-336E-4680-B889-A9229315DE8A}" presName="ConnectLine" presStyleLbl="sibTrans1D1" presStyleIdx="0" presStyleCnt="3"/>
      <dgm:spPr>
        <a:solidFill>
          <a:schemeClr val="tx1"/>
        </a:solidFill>
      </dgm:spPr>
    </dgm:pt>
    <dgm:pt modelId="{5187B8CF-9F17-446C-8472-2F430C0018D1}" type="pres">
      <dgm:prSet presAssocID="{F4B1D5BA-336E-4680-B889-A9229315DE8A}" presName="ConnectorPoint" presStyleLbl="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26CAE0C-74A8-45CD-ACC2-ADC0400758C3}" type="pres">
      <dgm:prSet presAssocID="{F4B1D5BA-336E-4680-B889-A9229315DE8A}" presName="EmptyPlaceHolder" presStyleCnt="0"/>
      <dgm:spPr/>
    </dgm:pt>
    <dgm:pt modelId="{6B07EAE1-A781-4640-A94D-20D0C6B9F31A}" type="pres">
      <dgm:prSet presAssocID="{6893263A-B1D3-427D-A515-60B8A30C6341}" presName="spaceBetweenRectangles" presStyleCnt="0"/>
      <dgm:spPr/>
    </dgm:pt>
    <dgm:pt modelId="{E738DCA2-1AA7-4840-956F-0D0415C92478}" type="pres">
      <dgm:prSet presAssocID="{F61715C3-1BD3-4911-865D-43C51B5D8D69}" presName="composite" presStyleCnt="0"/>
      <dgm:spPr/>
    </dgm:pt>
    <dgm:pt modelId="{6750ACCE-D54E-4741-903C-BE17A1C95A7E}" type="pres">
      <dgm:prSet presAssocID="{F61715C3-1BD3-4911-865D-43C51B5D8D69}" presName="L1TextContainer" presStyleLbl="alignNode1" presStyleIdx="1" presStyleCnt="3">
        <dgm:presLayoutVars>
          <dgm:chMax val="1"/>
          <dgm:chPref val="1"/>
          <dgm:bulletEnabled val="1"/>
        </dgm:presLayoutVars>
      </dgm:prSet>
      <dgm:spPr/>
    </dgm:pt>
    <dgm:pt modelId="{C56548B3-B25C-4BD6-8E50-7C54CDD0D1AD}" type="pres">
      <dgm:prSet presAssocID="{F61715C3-1BD3-4911-865D-43C51B5D8D69}" presName="L2TextContainerWrapper" presStyleCnt="0">
        <dgm:presLayoutVars>
          <dgm:bulletEnabled val="1"/>
        </dgm:presLayoutVars>
      </dgm:prSet>
      <dgm:spPr/>
    </dgm:pt>
    <dgm:pt modelId="{92776D9E-ABD0-4DB7-8BEC-36BEBC0E7BDA}" type="pres">
      <dgm:prSet presAssocID="{F61715C3-1BD3-4911-865D-43C51B5D8D69}" presName="L2TextContainer" presStyleLbl="bgAccFollowNode1" presStyleIdx="1" presStyleCnt="3"/>
      <dgm:spPr/>
    </dgm:pt>
    <dgm:pt modelId="{3A6D5422-7E59-496E-8CDE-1AAF27DBFBC6}" type="pres">
      <dgm:prSet presAssocID="{F61715C3-1BD3-4911-865D-43C51B5D8D69}" presName="FlexibleEmptyPlaceHolder" presStyleCnt="0"/>
      <dgm:spPr/>
    </dgm:pt>
    <dgm:pt modelId="{88652881-3B34-476A-A181-2AE3CF395B64}" type="pres">
      <dgm:prSet presAssocID="{F61715C3-1BD3-4911-865D-43C51B5D8D69}" presName="ConnectLine" presStyleLbl="sibTrans1D1" presStyleIdx="1" presStyleCnt="3"/>
      <dgm:spPr/>
    </dgm:pt>
    <dgm:pt modelId="{ACA070DB-250D-48FB-A14A-ADFDB64F1F6B}" type="pres">
      <dgm:prSet presAssocID="{F61715C3-1BD3-4911-865D-43C51B5D8D69}" presName="ConnectorPoint" presStyleLbl="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C57FCD6-5C71-4165-8178-3737342BCA9B}" type="pres">
      <dgm:prSet presAssocID="{F61715C3-1BD3-4911-865D-43C51B5D8D69}" presName="EmptyPlaceHolder" presStyleCnt="0"/>
      <dgm:spPr/>
    </dgm:pt>
    <dgm:pt modelId="{90EC31AB-7F7F-409B-AF2C-6CECD7A5496F}" type="pres">
      <dgm:prSet presAssocID="{F42942F4-8668-4E72-B18D-03C8D906AE7B}" presName="spaceBetweenRectangles" presStyleCnt="0"/>
      <dgm:spPr/>
    </dgm:pt>
    <dgm:pt modelId="{0259BEE1-76DE-4C74-9340-EE8750B5BA16}" type="pres">
      <dgm:prSet presAssocID="{BC750AFB-EBD2-4909-8D8C-F53D24A2E7E9}" presName="composite" presStyleCnt="0"/>
      <dgm:spPr/>
    </dgm:pt>
    <dgm:pt modelId="{B9283237-F8DB-4F5A-9BE5-0FC87C0C3621}" type="pres">
      <dgm:prSet presAssocID="{BC750AFB-EBD2-4909-8D8C-F53D24A2E7E9}" presName="L1TextContainer" presStyleLbl="alignNode1" presStyleIdx="2" presStyleCnt="3">
        <dgm:presLayoutVars>
          <dgm:chMax val="1"/>
          <dgm:chPref val="1"/>
          <dgm:bulletEnabled val="1"/>
        </dgm:presLayoutVars>
      </dgm:prSet>
      <dgm:spPr/>
    </dgm:pt>
    <dgm:pt modelId="{F72796AE-71A3-43A7-8A74-FE6F65078873}" type="pres">
      <dgm:prSet presAssocID="{BC750AFB-EBD2-4909-8D8C-F53D24A2E7E9}" presName="L2TextContainerWrapper" presStyleCnt="0">
        <dgm:presLayoutVars>
          <dgm:bulletEnabled val="1"/>
        </dgm:presLayoutVars>
      </dgm:prSet>
      <dgm:spPr/>
    </dgm:pt>
    <dgm:pt modelId="{F55FF702-9BF4-4967-8EB4-23C6DFC72241}" type="pres">
      <dgm:prSet presAssocID="{BC750AFB-EBD2-4909-8D8C-F53D24A2E7E9}" presName="L2TextContainer" presStyleLbl="bgAccFollowNode1" presStyleIdx="2" presStyleCnt="3"/>
      <dgm:spPr>
        <a:solidFill>
          <a:srgbClr val="FFD6D6"/>
        </a:solidFill>
      </dgm:spPr>
    </dgm:pt>
    <dgm:pt modelId="{5DDA061C-1356-4F4C-98C3-D6AE6B498548}" type="pres">
      <dgm:prSet presAssocID="{BC750AFB-EBD2-4909-8D8C-F53D24A2E7E9}" presName="FlexibleEmptyPlaceHolder" presStyleCnt="0"/>
      <dgm:spPr/>
    </dgm:pt>
    <dgm:pt modelId="{1F011D17-1062-443F-9D0A-5957044357C1}" type="pres">
      <dgm:prSet presAssocID="{BC750AFB-EBD2-4909-8D8C-F53D24A2E7E9}" presName="ConnectLine" presStyleLbl="sibTrans1D1" presStyleIdx="2" presStyleCnt="3"/>
      <dgm:spPr>
        <a:solidFill>
          <a:schemeClr val="tx1"/>
        </a:solidFill>
      </dgm:spPr>
    </dgm:pt>
    <dgm:pt modelId="{12B03E8C-C7F8-4A96-B64E-FB7553D7B412}" type="pres">
      <dgm:prSet presAssocID="{BC750AFB-EBD2-4909-8D8C-F53D24A2E7E9}" presName="ConnectorPoint" presStyleLbl="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7B3D389-2075-4214-86C7-FCCC5A667467}" type="pres">
      <dgm:prSet presAssocID="{BC750AFB-EBD2-4909-8D8C-F53D24A2E7E9}" presName="EmptyPlaceHolder" presStyleCnt="0"/>
      <dgm:spPr/>
    </dgm:pt>
  </dgm:ptLst>
  <dgm:cxnLst>
    <dgm:cxn modelId="{BAE4B90E-D73D-4285-A895-FF55575B0F4E}" type="presOf" srcId="{F61715C3-1BD3-4911-865D-43C51B5D8D69}" destId="{6750ACCE-D54E-4741-903C-BE17A1C95A7E}" srcOrd="0" destOrd="0" presId="urn:microsoft.com/office/officeart/2017/3/layout/HorizontalLabelsTimeline"/>
    <dgm:cxn modelId="{25E00F28-0A11-4669-94A5-5D113E5FFA8C}" type="presOf" srcId="{4B49E644-5A04-4E0A-9E5D-92F2474E9312}" destId="{14DBD345-0E29-43A1-B79C-6ADC3BAAC6A2}" srcOrd="0" destOrd="1" presId="urn:microsoft.com/office/officeart/2017/3/layout/HorizontalLabelsTimeline"/>
    <dgm:cxn modelId="{6653BD2A-EAF9-4D3A-9D11-6F2E5B6D2EF3}" srcId="{F4B1D5BA-336E-4680-B889-A9229315DE8A}" destId="{4B49E644-5A04-4E0A-9E5D-92F2474E9312}" srcOrd="1" destOrd="0" parTransId="{5375F822-48D9-4389-B7F2-0BBAFFFC40B8}" sibTransId="{077575B0-A038-4231-BD55-E92F201ACF7A}"/>
    <dgm:cxn modelId="{38E61A2D-D1B3-4C7E-A367-3FB1CAEEB01F}" type="presOf" srcId="{BC750AFB-EBD2-4909-8D8C-F53D24A2E7E9}" destId="{B9283237-F8DB-4F5A-9BE5-0FC87C0C3621}" srcOrd="0" destOrd="0" presId="urn:microsoft.com/office/officeart/2017/3/layout/HorizontalLabelsTimeline"/>
    <dgm:cxn modelId="{AA59843D-FD98-4B09-A0A3-949F43A8D0D0}" srcId="{5D139C10-FF05-4AE7-B18C-56C19762662F}" destId="{F4B1D5BA-336E-4680-B889-A9229315DE8A}" srcOrd="0" destOrd="0" parTransId="{8DDA52AF-C4C2-4413-A5B2-06AAC97163F1}" sibTransId="{6893263A-B1D3-427D-A515-60B8A30C6341}"/>
    <dgm:cxn modelId="{9193F140-A61C-49B2-8232-9B737D408FF1}" srcId="{5D139C10-FF05-4AE7-B18C-56C19762662F}" destId="{F61715C3-1BD3-4911-865D-43C51B5D8D69}" srcOrd="1" destOrd="0" parTransId="{E0315E79-5CEB-4CDE-B9A2-AD86823A15BB}" sibTransId="{F42942F4-8668-4E72-B18D-03C8D906AE7B}"/>
    <dgm:cxn modelId="{25721D6B-B376-4A42-9DA1-0FCBB4DDBC97}" type="presOf" srcId="{0AAAE0C5-6409-481C-A380-C092BF505F3C}" destId="{F55FF702-9BF4-4967-8EB4-23C6DFC72241}" srcOrd="0" destOrd="1" presId="urn:microsoft.com/office/officeart/2017/3/layout/HorizontalLabelsTimeline"/>
    <dgm:cxn modelId="{0408B384-7AE8-4609-A4E1-ECEFD1D608C6}" type="presOf" srcId="{F4B1D5BA-336E-4680-B889-A9229315DE8A}" destId="{DE111954-8416-4727-AEDD-317C071915E1}" srcOrd="0" destOrd="0" presId="urn:microsoft.com/office/officeart/2017/3/layout/HorizontalLabelsTimeline"/>
    <dgm:cxn modelId="{3FBA6C87-BE0C-49C6-AC7F-4EB841C262BB}" srcId="{F4B1D5BA-336E-4680-B889-A9229315DE8A}" destId="{0AE2F301-C867-4E03-B559-1BE79E09B2C7}" srcOrd="0" destOrd="0" parTransId="{3732336F-C780-445E-BDB2-A5C8B7DBB1AE}" sibTransId="{047A4019-DEE5-49B9-9D9E-55D4F7650D97}"/>
    <dgm:cxn modelId="{27710689-ACFF-4A80-88FF-FBCB6F3F4979}" type="presOf" srcId="{0B3D7721-5625-4DC2-8B01-2F87F5F42EB8}" destId="{F55FF702-9BF4-4967-8EB4-23C6DFC72241}" srcOrd="0" destOrd="0" presId="urn:microsoft.com/office/officeart/2017/3/layout/HorizontalLabelsTimeline"/>
    <dgm:cxn modelId="{6CA4C08B-7AEA-4FEA-9865-6BB40E175140}" type="presOf" srcId="{21B5B625-054E-407B-962C-04CE4B2C5501}" destId="{F55FF702-9BF4-4967-8EB4-23C6DFC72241}" srcOrd="0" destOrd="2" presId="urn:microsoft.com/office/officeart/2017/3/layout/HorizontalLabelsTimeline"/>
    <dgm:cxn modelId="{6F345A92-94A9-4EA4-AF8B-24427915DC99}" srcId="{F61715C3-1BD3-4911-865D-43C51B5D8D69}" destId="{B60F054E-8062-4BBA-9887-C08018469F11}" srcOrd="0" destOrd="0" parTransId="{52EB2CB5-55C9-4865-B1DE-8F7E0E87A7D1}" sibTransId="{B3781F2E-5938-4BB9-A369-64030649873F}"/>
    <dgm:cxn modelId="{05F22394-A457-4E28-825D-8A0FEB15B51E}" srcId="{5D139C10-FF05-4AE7-B18C-56C19762662F}" destId="{BC750AFB-EBD2-4909-8D8C-F53D24A2E7E9}" srcOrd="2" destOrd="0" parTransId="{103E3BA2-0398-4321-A1C2-D0E39AF695B3}" sibTransId="{EE62C706-7F47-40B2-9DD7-1103DEF7A23E}"/>
    <dgm:cxn modelId="{2D4BAF9F-E9CE-47B5-82CD-F9D3008ECCCE}" type="presOf" srcId="{5D139C10-FF05-4AE7-B18C-56C19762662F}" destId="{33EE6CA1-4C0A-4205-812C-6481BC53B461}" srcOrd="0" destOrd="0" presId="urn:microsoft.com/office/officeart/2017/3/layout/HorizontalLabelsTimeline"/>
    <dgm:cxn modelId="{4CFA2CA3-7EB9-4B8F-8E5C-2A473D84F430}" srcId="{BC750AFB-EBD2-4909-8D8C-F53D24A2E7E9}" destId="{0B3D7721-5625-4DC2-8B01-2F87F5F42EB8}" srcOrd="0" destOrd="0" parTransId="{94779783-6200-4C6D-98A6-A10479D67767}" sibTransId="{894CB834-D14D-48C2-A9F4-AF897B1C6FD3}"/>
    <dgm:cxn modelId="{F9C8B3B4-0497-495C-9425-081FA5FE5E08}" type="presOf" srcId="{B60F054E-8062-4BBA-9887-C08018469F11}" destId="{92776D9E-ABD0-4DB7-8BEC-36BEBC0E7BDA}" srcOrd="0" destOrd="0" presId="urn:microsoft.com/office/officeart/2017/3/layout/HorizontalLabelsTimeline"/>
    <dgm:cxn modelId="{4CDC35C2-8729-49D0-88D9-68CDA48A2AD6}" type="presOf" srcId="{0AE2F301-C867-4E03-B559-1BE79E09B2C7}" destId="{14DBD345-0E29-43A1-B79C-6ADC3BAAC6A2}" srcOrd="0" destOrd="0" presId="urn:microsoft.com/office/officeart/2017/3/layout/HorizontalLabelsTimeline"/>
    <dgm:cxn modelId="{162097D7-7BF9-4A19-ACBF-05B8CCB00270}" srcId="{BC750AFB-EBD2-4909-8D8C-F53D24A2E7E9}" destId="{21B5B625-054E-407B-962C-04CE4B2C5501}" srcOrd="2" destOrd="0" parTransId="{ED7F106D-089D-40DD-B0F2-EFC1DC5A3936}" sibTransId="{729AD473-E3F2-4155-A3C6-326B8FD7A081}"/>
    <dgm:cxn modelId="{D3665BF3-530C-4A41-B350-43E880BD7CF2}" srcId="{BC750AFB-EBD2-4909-8D8C-F53D24A2E7E9}" destId="{0AAAE0C5-6409-481C-A380-C092BF505F3C}" srcOrd="1" destOrd="0" parTransId="{B7CDA1AB-BD6F-49A3-8910-D2334B29A244}" sibTransId="{6829855B-B86C-46EC-806F-36368C5A2013}"/>
    <dgm:cxn modelId="{FAD9FF5D-C18B-4796-8EDB-0D201E895E31}" type="presParOf" srcId="{33EE6CA1-4C0A-4205-812C-6481BC53B461}" destId="{2A97E6D7-814A-4FAC-90D7-D37C74D7F7B1}" srcOrd="0" destOrd="0" presId="urn:microsoft.com/office/officeart/2017/3/layout/HorizontalLabelsTimeline"/>
    <dgm:cxn modelId="{88766584-47E7-4A6D-90EA-33AAD127B3DA}" type="presParOf" srcId="{33EE6CA1-4C0A-4205-812C-6481BC53B461}" destId="{DCECBEB3-2167-487D-B787-AB7DC8BB12DF}" srcOrd="1" destOrd="0" presId="urn:microsoft.com/office/officeart/2017/3/layout/HorizontalLabelsTimeline"/>
    <dgm:cxn modelId="{A59161E3-F470-4689-9D55-3A835B887373}" type="presParOf" srcId="{DCECBEB3-2167-487D-B787-AB7DC8BB12DF}" destId="{442D8E87-58A7-40D5-BD18-C85B64F74E60}" srcOrd="0" destOrd="0" presId="urn:microsoft.com/office/officeart/2017/3/layout/HorizontalLabelsTimeline"/>
    <dgm:cxn modelId="{BC894A69-CC5F-4ED4-8C28-B49E22EE1CCC}" type="presParOf" srcId="{442D8E87-58A7-40D5-BD18-C85B64F74E60}" destId="{DE111954-8416-4727-AEDD-317C071915E1}" srcOrd="0" destOrd="0" presId="urn:microsoft.com/office/officeart/2017/3/layout/HorizontalLabelsTimeline"/>
    <dgm:cxn modelId="{0E93A822-5000-4CC8-BDE9-57884534EC36}" type="presParOf" srcId="{442D8E87-58A7-40D5-BD18-C85B64F74E60}" destId="{D7EBA695-A5FC-472B-B6D0-3387CACBBE79}" srcOrd="1" destOrd="0" presId="urn:microsoft.com/office/officeart/2017/3/layout/HorizontalLabelsTimeline"/>
    <dgm:cxn modelId="{72D4F5AA-1134-4DE9-84F9-8B9AC102CF94}" type="presParOf" srcId="{D7EBA695-A5FC-472B-B6D0-3387CACBBE79}" destId="{14DBD345-0E29-43A1-B79C-6ADC3BAAC6A2}" srcOrd="0" destOrd="0" presId="urn:microsoft.com/office/officeart/2017/3/layout/HorizontalLabelsTimeline"/>
    <dgm:cxn modelId="{62384F16-2907-4821-A0AC-DFF907ABD71E}" type="presParOf" srcId="{D7EBA695-A5FC-472B-B6D0-3387CACBBE79}" destId="{EBEB1DDA-575C-4842-91EF-EA2C9B894326}" srcOrd="1" destOrd="0" presId="urn:microsoft.com/office/officeart/2017/3/layout/HorizontalLabelsTimeline"/>
    <dgm:cxn modelId="{C7CC311C-5C42-4513-99F2-6EF2BDE0F742}" type="presParOf" srcId="{442D8E87-58A7-40D5-BD18-C85B64F74E60}" destId="{3240083B-A533-4C4E-8008-B9FF9A8727AF}" srcOrd="2" destOrd="0" presId="urn:microsoft.com/office/officeart/2017/3/layout/HorizontalLabelsTimeline"/>
    <dgm:cxn modelId="{0DD3CB3A-7767-4D16-8F86-A729F0E3CFF0}" type="presParOf" srcId="{442D8E87-58A7-40D5-BD18-C85B64F74E60}" destId="{5187B8CF-9F17-446C-8472-2F430C0018D1}" srcOrd="3" destOrd="0" presId="urn:microsoft.com/office/officeart/2017/3/layout/HorizontalLabelsTimeline"/>
    <dgm:cxn modelId="{33A2B6A7-6577-41B2-A382-27D15E6485C0}" type="presParOf" srcId="{442D8E87-58A7-40D5-BD18-C85B64F74E60}" destId="{826CAE0C-74A8-45CD-ACC2-ADC0400758C3}" srcOrd="4" destOrd="0" presId="urn:microsoft.com/office/officeart/2017/3/layout/HorizontalLabelsTimeline"/>
    <dgm:cxn modelId="{63B1357C-7470-46C0-8984-2B6D11A09D5B}" type="presParOf" srcId="{DCECBEB3-2167-487D-B787-AB7DC8BB12DF}" destId="{6B07EAE1-A781-4640-A94D-20D0C6B9F31A}" srcOrd="1" destOrd="0" presId="urn:microsoft.com/office/officeart/2017/3/layout/HorizontalLabelsTimeline"/>
    <dgm:cxn modelId="{C8F8DEF0-A06A-4127-987E-6A79E356F151}" type="presParOf" srcId="{DCECBEB3-2167-487D-B787-AB7DC8BB12DF}" destId="{E738DCA2-1AA7-4840-956F-0D0415C92478}" srcOrd="2" destOrd="0" presId="urn:microsoft.com/office/officeart/2017/3/layout/HorizontalLabelsTimeline"/>
    <dgm:cxn modelId="{EBECC2A4-D183-4E37-86EF-BF927451FB56}" type="presParOf" srcId="{E738DCA2-1AA7-4840-956F-0D0415C92478}" destId="{6750ACCE-D54E-4741-903C-BE17A1C95A7E}" srcOrd="0" destOrd="0" presId="urn:microsoft.com/office/officeart/2017/3/layout/HorizontalLabelsTimeline"/>
    <dgm:cxn modelId="{CBF93A1B-5A04-479C-A08D-11F96FEBADF1}" type="presParOf" srcId="{E738DCA2-1AA7-4840-956F-0D0415C92478}" destId="{C56548B3-B25C-4BD6-8E50-7C54CDD0D1AD}" srcOrd="1" destOrd="0" presId="urn:microsoft.com/office/officeart/2017/3/layout/HorizontalLabelsTimeline"/>
    <dgm:cxn modelId="{C2C212F6-9404-46EB-9FF8-806F2D9E9C34}" type="presParOf" srcId="{C56548B3-B25C-4BD6-8E50-7C54CDD0D1AD}" destId="{92776D9E-ABD0-4DB7-8BEC-36BEBC0E7BDA}" srcOrd="0" destOrd="0" presId="urn:microsoft.com/office/officeart/2017/3/layout/HorizontalLabelsTimeline"/>
    <dgm:cxn modelId="{9543BCFA-6878-4285-BC84-A3EDB685A298}" type="presParOf" srcId="{C56548B3-B25C-4BD6-8E50-7C54CDD0D1AD}" destId="{3A6D5422-7E59-496E-8CDE-1AAF27DBFBC6}" srcOrd="1" destOrd="0" presId="urn:microsoft.com/office/officeart/2017/3/layout/HorizontalLabelsTimeline"/>
    <dgm:cxn modelId="{64405797-D991-4586-BA64-256C9EAD2137}" type="presParOf" srcId="{E738DCA2-1AA7-4840-956F-0D0415C92478}" destId="{88652881-3B34-476A-A181-2AE3CF395B64}" srcOrd="2" destOrd="0" presId="urn:microsoft.com/office/officeart/2017/3/layout/HorizontalLabelsTimeline"/>
    <dgm:cxn modelId="{32C1BF71-1C4C-430A-B846-49D4490A0567}" type="presParOf" srcId="{E738DCA2-1AA7-4840-956F-0D0415C92478}" destId="{ACA070DB-250D-48FB-A14A-ADFDB64F1F6B}" srcOrd="3" destOrd="0" presId="urn:microsoft.com/office/officeart/2017/3/layout/HorizontalLabelsTimeline"/>
    <dgm:cxn modelId="{8490A367-4BF1-4762-B1FB-FEA425EE7218}" type="presParOf" srcId="{E738DCA2-1AA7-4840-956F-0D0415C92478}" destId="{7C57FCD6-5C71-4165-8178-3737342BCA9B}" srcOrd="4" destOrd="0" presId="urn:microsoft.com/office/officeart/2017/3/layout/HorizontalLabelsTimeline"/>
    <dgm:cxn modelId="{FE82738C-2298-4507-8D07-152B6827E0FD}" type="presParOf" srcId="{DCECBEB3-2167-487D-B787-AB7DC8BB12DF}" destId="{90EC31AB-7F7F-409B-AF2C-6CECD7A5496F}" srcOrd="3" destOrd="0" presId="urn:microsoft.com/office/officeart/2017/3/layout/HorizontalLabelsTimeline"/>
    <dgm:cxn modelId="{C5C58175-298E-4D27-8EA5-8385936AD317}" type="presParOf" srcId="{DCECBEB3-2167-487D-B787-AB7DC8BB12DF}" destId="{0259BEE1-76DE-4C74-9340-EE8750B5BA16}" srcOrd="4" destOrd="0" presId="urn:microsoft.com/office/officeart/2017/3/layout/HorizontalLabelsTimeline"/>
    <dgm:cxn modelId="{51B587D1-EBD3-4DB0-9EAA-01082BBCC5A8}" type="presParOf" srcId="{0259BEE1-76DE-4C74-9340-EE8750B5BA16}" destId="{B9283237-F8DB-4F5A-9BE5-0FC87C0C3621}" srcOrd="0" destOrd="0" presId="urn:microsoft.com/office/officeart/2017/3/layout/HorizontalLabelsTimeline"/>
    <dgm:cxn modelId="{333CF68E-7EE0-4996-8643-ABAFC6326979}" type="presParOf" srcId="{0259BEE1-76DE-4C74-9340-EE8750B5BA16}" destId="{F72796AE-71A3-43A7-8A74-FE6F65078873}" srcOrd="1" destOrd="0" presId="urn:microsoft.com/office/officeart/2017/3/layout/HorizontalLabelsTimeline"/>
    <dgm:cxn modelId="{7661BC81-B7C2-485F-9694-D607240CD121}" type="presParOf" srcId="{F72796AE-71A3-43A7-8A74-FE6F65078873}" destId="{F55FF702-9BF4-4967-8EB4-23C6DFC72241}" srcOrd="0" destOrd="0" presId="urn:microsoft.com/office/officeart/2017/3/layout/HorizontalLabelsTimeline"/>
    <dgm:cxn modelId="{DB7C4688-FBF7-494B-BF8A-EFC5ACABDAED}" type="presParOf" srcId="{F72796AE-71A3-43A7-8A74-FE6F65078873}" destId="{5DDA061C-1356-4F4C-98C3-D6AE6B498548}" srcOrd="1" destOrd="0" presId="urn:microsoft.com/office/officeart/2017/3/layout/HorizontalLabelsTimeline"/>
    <dgm:cxn modelId="{6B2C797A-F8BB-4D64-AFF8-E9511AEEDEBB}" type="presParOf" srcId="{0259BEE1-76DE-4C74-9340-EE8750B5BA16}" destId="{1F011D17-1062-443F-9D0A-5957044357C1}" srcOrd="2" destOrd="0" presId="urn:microsoft.com/office/officeart/2017/3/layout/HorizontalLabelsTimeline"/>
    <dgm:cxn modelId="{CF6D41ED-847A-4705-BAD0-2087E5E37E4E}" type="presParOf" srcId="{0259BEE1-76DE-4C74-9340-EE8750B5BA16}" destId="{12B03E8C-C7F8-4A96-B64E-FB7553D7B412}" srcOrd="3" destOrd="0" presId="urn:microsoft.com/office/officeart/2017/3/layout/HorizontalLabelsTimeline"/>
    <dgm:cxn modelId="{0E0C795A-3871-4442-95D6-865CE668A390}" type="presParOf" srcId="{0259BEE1-76DE-4C74-9340-EE8750B5BA16}" destId="{D7B3D389-2075-4214-86C7-FCCC5A667467}" srcOrd="4" destOrd="0" presId="urn:microsoft.com/office/officeart/2017/3/layout/HorizontalLabels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066FF-975E-47AE-9D35-C391DF8EEF66}" type="doc">
      <dgm:prSet loTypeId="urn:microsoft.com/office/officeart/2005/8/layout/chevron1" loCatId="process" qsTypeId="urn:microsoft.com/office/officeart/2005/8/quickstyle/simple1" qsCatId="simple" csTypeId="urn:microsoft.com/office/officeart/2005/8/colors/accent2_2" csCatId="accent2" phldr="1"/>
      <dgm:spPr/>
    </dgm:pt>
    <dgm:pt modelId="{D3E1EE2A-9716-4AB3-8D91-DF5415205CAA}">
      <dgm:prSet phldr="0"/>
      <dgm:spPr/>
      <dgm:t>
        <a:bodyPr/>
        <a:lstStyle/>
        <a:p>
          <a:pPr rtl="0"/>
          <a:r>
            <a:rPr lang="en-US" b="1">
              <a:latin typeface="Calibri"/>
              <a:cs typeface="Calibri"/>
            </a:rPr>
            <a:t>Generator</a:t>
          </a:r>
        </a:p>
      </dgm:t>
    </dgm:pt>
    <dgm:pt modelId="{6D6D6A95-49DB-4464-B633-519043A32C08}" type="parTrans" cxnId="{3E799C19-BD1F-4E19-A6AF-F0CB000D0B75}">
      <dgm:prSet/>
      <dgm:spPr/>
    </dgm:pt>
    <dgm:pt modelId="{125F7DFF-EFCE-4566-B39A-674603BC603D}" type="sibTrans" cxnId="{3E799C19-BD1F-4E19-A6AF-F0CB000D0B75}">
      <dgm:prSet/>
      <dgm:spPr/>
      <dgm:t>
        <a:bodyPr/>
        <a:lstStyle/>
        <a:p>
          <a:endParaRPr lang="en-US"/>
        </a:p>
      </dgm:t>
    </dgm:pt>
    <dgm:pt modelId="{9F059116-8019-4647-A63E-FAC11AC07672}">
      <dgm:prSet phldr="0"/>
      <dgm:spPr/>
      <dgm:t>
        <a:bodyPr/>
        <a:lstStyle/>
        <a:p>
          <a:r>
            <a:rPr lang="en-US">
              <a:latin typeface="Calibri"/>
              <a:cs typeface="Calibri"/>
            </a:rPr>
            <a:t>Input: Image</a:t>
          </a:r>
        </a:p>
      </dgm:t>
    </dgm:pt>
    <dgm:pt modelId="{46AEAB4A-C44F-455F-8CE4-C06225A63C93}" type="parTrans" cxnId="{6E592F61-6C66-4B70-8FE1-800A808C0FF1}">
      <dgm:prSet/>
      <dgm:spPr/>
    </dgm:pt>
    <dgm:pt modelId="{A13342A5-2769-4471-BA83-795FBF76EE37}" type="sibTrans" cxnId="{6E592F61-6C66-4B70-8FE1-800A808C0FF1}">
      <dgm:prSet/>
      <dgm:spPr/>
      <dgm:t>
        <a:bodyPr/>
        <a:lstStyle/>
        <a:p>
          <a:endParaRPr lang="en-US"/>
        </a:p>
      </dgm:t>
    </dgm:pt>
    <dgm:pt modelId="{EEA9F509-1026-4ADE-820F-20FC4A27C2BE}">
      <dgm:prSet phldr="0"/>
      <dgm:spPr/>
      <dgm:t>
        <a:bodyPr/>
        <a:lstStyle/>
        <a:p>
          <a:r>
            <a:rPr lang="en-US">
              <a:latin typeface="Calibri"/>
              <a:cs typeface="Calibri"/>
            </a:rPr>
            <a:t>Output: Generated Image</a:t>
          </a:r>
        </a:p>
      </dgm:t>
    </dgm:pt>
    <dgm:pt modelId="{CDBD7D7D-56BF-467A-B637-0740207EED2B}" type="parTrans" cxnId="{35E3AED7-9080-4A65-83FF-C6C622696A0C}">
      <dgm:prSet/>
      <dgm:spPr/>
    </dgm:pt>
    <dgm:pt modelId="{12C98547-91D9-4D1B-86A3-847E65E03DC8}" type="sibTrans" cxnId="{35E3AED7-9080-4A65-83FF-C6C622696A0C}">
      <dgm:prSet/>
      <dgm:spPr/>
      <dgm:t>
        <a:bodyPr/>
        <a:lstStyle/>
        <a:p>
          <a:endParaRPr lang="en-US"/>
        </a:p>
      </dgm:t>
    </dgm:pt>
    <dgm:pt modelId="{9299C07D-EBFD-4B11-838A-A7B4DA0EC6A7}">
      <dgm:prSet phldr="0"/>
      <dgm:spPr/>
      <dgm:t>
        <a:bodyPr/>
        <a:lstStyle/>
        <a:p>
          <a:r>
            <a:rPr lang="en-US">
              <a:latin typeface="Calibri"/>
              <a:cs typeface="Calibri"/>
            </a:rPr>
            <a:t>Discriminator:</a:t>
          </a:r>
        </a:p>
      </dgm:t>
    </dgm:pt>
    <dgm:pt modelId="{458C44EE-ED51-4924-B831-AF731E878077}" type="parTrans" cxnId="{908D14B1-CA50-4DB3-8165-131931B949CF}">
      <dgm:prSet/>
      <dgm:spPr/>
    </dgm:pt>
    <dgm:pt modelId="{471DB1ED-5721-439D-8F3D-A28064414C8C}" type="sibTrans" cxnId="{908D14B1-CA50-4DB3-8165-131931B949CF}">
      <dgm:prSet/>
      <dgm:spPr/>
      <dgm:t>
        <a:bodyPr/>
        <a:lstStyle/>
        <a:p>
          <a:endParaRPr lang="en-US"/>
        </a:p>
      </dgm:t>
    </dgm:pt>
    <dgm:pt modelId="{F862E577-949A-45BA-B853-94E49A88B843}">
      <dgm:prSet phldr="0"/>
      <dgm:spPr/>
      <dgm:t>
        <a:bodyPr/>
        <a:lstStyle/>
        <a:p>
          <a:r>
            <a:rPr lang="en-US">
              <a:latin typeface="Calibri"/>
              <a:cs typeface="Calibri"/>
            </a:rPr>
            <a:t>Input 1: Input Image + Target Image</a:t>
          </a:r>
        </a:p>
      </dgm:t>
    </dgm:pt>
    <dgm:pt modelId="{1E7C3A3A-672E-4925-A5CE-B5782D5F9E4A}" type="parTrans" cxnId="{4DD9C94B-1CAD-43FE-B269-F6619ACBA323}">
      <dgm:prSet/>
      <dgm:spPr/>
    </dgm:pt>
    <dgm:pt modelId="{FFE2436E-9143-4D9D-82F7-A2FBB3DCC91D}" type="sibTrans" cxnId="{4DD9C94B-1CAD-43FE-B269-F6619ACBA323}">
      <dgm:prSet/>
      <dgm:spPr/>
      <dgm:t>
        <a:bodyPr/>
        <a:lstStyle/>
        <a:p>
          <a:endParaRPr lang="en-US"/>
        </a:p>
      </dgm:t>
    </dgm:pt>
    <dgm:pt modelId="{5B6009AC-42F9-4D5E-8DC2-E8FF1663E2C6}">
      <dgm:prSet phldr="0"/>
      <dgm:spPr/>
      <dgm:t>
        <a:bodyPr/>
        <a:lstStyle/>
        <a:p>
          <a:r>
            <a:rPr lang="en-US">
              <a:latin typeface="Calibri"/>
              <a:cs typeface="Calibri"/>
            </a:rPr>
            <a:t>Input 2: Input Image + Generated Image</a:t>
          </a:r>
        </a:p>
      </dgm:t>
    </dgm:pt>
    <dgm:pt modelId="{C10B4E61-8F29-46D5-B148-B248B95269DA}" type="parTrans" cxnId="{EDA4C3E0-378A-4658-B402-6DA8FE3807C5}">
      <dgm:prSet/>
      <dgm:spPr/>
    </dgm:pt>
    <dgm:pt modelId="{D3462374-96A6-4CD8-9FE5-3E4B0CB2D571}" type="sibTrans" cxnId="{EDA4C3E0-378A-4658-B402-6DA8FE3807C5}">
      <dgm:prSet/>
      <dgm:spPr/>
      <dgm:t>
        <a:bodyPr/>
        <a:lstStyle/>
        <a:p>
          <a:endParaRPr lang="en-US"/>
        </a:p>
      </dgm:t>
    </dgm:pt>
    <dgm:pt modelId="{42DB5415-7A42-4891-9BD1-8D4A022A2404}">
      <dgm:prSet phldr="0"/>
      <dgm:spPr/>
      <dgm:t>
        <a:bodyPr/>
        <a:lstStyle/>
        <a:p>
          <a:r>
            <a:rPr lang="en-US">
              <a:latin typeface="Calibri"/>
              <a:cs typeface="Calibri"/>
            </a:rPr>
            <a:t>Output 2: Discriminator Score for Input-Generated Pair</a:t>
          </a:r>
        </a:p>
      </dgm:t>
    </dgm:pt>
    <dgm:pt modelId="{21040FB1-7FCF-46BC-9D23-7ECF15106E35}" type="parTrans" cxnId="{1564817B-7364-48E4-B4BD-E1CF1713ABFC}">
      <dgm:prSet/>
      <dgm:spPr/>
    </dgm:pt>
    <dgm:pt modelId="{2D3E9732-7BA9-4212-807F-57D0445431DB}" type="sibTrans" cxnId="{1564817B-7364-48E4-B4BD-E1CF1713ABFC}">
      <dgm:prSet/>
      <dgm:spPr/>
      <dgm:t>
        <a:bodyPr/>
        <a:lstStyle/>
        <a:p>
          <a:endParaRPr lang="en-US"/>
        </a:p>
      </dgm:t>
    </dgm:pt>
    <dgm:pt modelId="{9214DF38-174C-4975-ACBE-85560F060063}">
      <dgm:prSet phldr="0"/>
      <dgm:spPr/>
      <dgm:t>
        <a:bodyPr/>
        <a:lstStyle/>
        <a:p>
          <a:r>
            <a:rPr lang="en-US">
              <a:latin typeface="Calibri"/>
              <a:cs typeface="Calibri"/>
            </a:rPr>
            <a:t>Loss Computation:</a:t>
          </a:r>
        </a:p>
      </dgm:t>
    </dgm:pt>
    <dgm:pt modelId="{F5A06A1A-8186-4528-80FD-C1A158990CA9}" type="parTrans" cxnId="{71EECF87-EFCA-4483-9ED5-883FD9A350F9}">
      <dgm:prSet/>
      <dgm:spPr/>
    </dgm:pt>
    <dgm:pt modelId="{F0636321-CA6C-4428-B442-01CAD39EB6A9}" type="sibTrans" cxnId="{71EECF87-EFCA-4483-9ED5-883FD9A350F9}">
      <dgm:prSet/>
      <dgm:spPr/>
      <dgm:t>
        <a:bodyPr/>
        <a:lstStyle/>
        <a:p>
          <a:endParaRPr lang="en-US"/>
        </a:p>
      </dgm:t>
    </dgm:pt>
    <dgm:pt modelId="{8B456713-B95C-4AD6-9ECF-952445BF43BE}">
      <dgm:prSet phldr="0"/>
      <dgm:spPr/>
      <dgm:t>
        <a:bodyPr/>
        <a:lstStyle/>
        <a:p>
          <a:pPr rtl="0"/>
          <a:r>
            <a:rPr lang="en-US">
              <a:latin typeface="Calibri"/>
              <a:cs typeface="Calibri"/>
            </a:rPr>
            <a:t>Generator Loss: Adversarial Loss + L1 Loss</a:t>
          </a:r>
        </a:p>
      </dgm:t>
    </dgm:pt>
    <dgm:pt modelId="{13E8758D-53BC-4A7C-81DE-6B2501808C6F}" type="parTrans" cxnId="{F593B88B-8142-4736-A0B0-576D61E54EFC}">
      <dgm:prSet/>
      <dgm:spPr/>
    </dgm:pt>
    <dgm:pt modelId="{06593FE0-7040-4E92-B224-932002324677}" type="sibTrans" cxnId="{F593B88B-8142-4736-A0B0-576D61E54EFC}">
      <dgm:prSet/>
      <dgm:spPr/>
      <dgm:t>
        <a:bodyPr/>
        <a:lstStyle/>
        <a:p>
          <a:endParaRPr lang="en-US"/>
        </a:p>
      </dgm:t>
    </dgm:pt>
    <dgm:pt modelId="{54826140-CC4D-4114-A889-F3046540A699}">
      <dgm:prSet phldr="0"/>
      <dgm:spPr/>
      <dgm:t>
        <a:bodyPr/>
        <a:lstStyle/>
        <a:p>
          <a:pPr rtl="0"/>
          <a:r>
            <a:rPr lang="en-US">
              <a:latin typeface="Calibri"/>
              <a:cs typeface="Calibri"/>
            </a:rPr>
            <a:t>Discriminator Loss: Sigmoid Crossentropy Loss</a:t>
          </a:r>
        </a:p>
      </dgm:t>
    </dgm:pt>
    <dgm:pt modelId="{40D24291-D9FF-4EE2-B4E0-AC993268CA80}" type="parTrans" cxnId="{C08F96DC-8D29-43F2-9360-E100975170F1}">
      <dgm:prSet/>
      <dgm:spPr/>
    </dgm:pt>
    <dgm:pt modelId="{FE0BD4E9-874E-4128-AE41-632F0105997C}" type="sibTrans" cxnId="{C08F96DC-8D29-43F2-9360-E100975170F1}">
      <dgm:prSet/>
      <dgm:spPr/>
      <dgm:t>
        <a:bodyPr/>
        <a:lstStyle/>
        <a:p>
          <a:endParaRPr lang="en-US"/>
        </a:p>
      </dgm:t>
    </dgm:pt>
    <dgm:pt modelId="{AAB21D0F-086C-4301-9908-A78C8661F862}">
      <dgm:prSet phldr="0"/>
      <dgm:spPr/>
      <dgm:t>
        <a:bodyPr/>
        <a:lstStyle/>
        <a:p>
          <a:r>
            <a:rPr lang="en-US">
              <a:latin typeface="Calibri"/>
              <a:cs typeface="Calibri"/>
            </a:rPr>
            <a:t>Gradients Calculation:</a:t>
          </a:r>
        </a:p>
      </dgm:t>
    </dgm:pt>
    <dgm:pt modelId="{90D83334-73C9-4A2D-B121-5C379D354B0A}" type="parTrans" cxnId="{29303898-5363-4339-9FA1-5C41093E33D3}">
      <dgm:prSet/>
      <dgm:spPr/>
    </dgm:pt>
    <dgm:pt modelId="{95A136E1-D9E4-4B1F-93EE-656641BBBB74}" type="sibTrans" cxnId="{29303898-5363-4339-9FA1-5C41093E33D3}">
      <dgm:prSet/>
      <dgm:spPr/>
      <dgm:t>
        <a:bodyPr/>
        <a:lstStyle/>
        <a:p>
          <a:endParaRPr lang="en-US"/>
        </a:p>
      </dgm:t>
    </dgm:pt>
    <dgm:pt modelId="{62B8811A-40CD-4F66-A6AC-B608A0B7D422}">
      <dgm:prSet phldr="0"/>
      <dgm:spPr/>
      <dgm:t>
        <a:bodyPr/>
        <a:lstStyle/>
        <a:p>
          <a:r>
            <a:rPr lang="en-US">
              <a:latin typeface="Calibri"/>
              <a:cs typeface="Calibri"/>
            </a:rPr>
            <a:t>Generator: Compute gradients of Generator Loss </a:t>
          </a:r>
          <a:r>
            <a:rPr lang="en-US" err="1">
              <a:latin typeface="Calibri"/>
              <a:cs typeface="Calibri"/>
            </a:rPr>
            <a:t>w.r.t.</a:t>
          </a:r>
          <a:r>
            <a:rPr lang="en-US">
              <a:latin typeface="Calibri"/>
              <a:cs typeface="Calibri"/>
            </a:rPr>
            <a:t> Generator Variables</a:t>
          </a:r>
        </a:p>
      </dgm:t>
    </dgm:pt>
    <dgm:pt modelId="{2D284226-1673-45C2-8447-796FF1C422C9}" type="parTrans" cxnId="{07F4B3EB-0DFD-477A-87A5-0B0844EA0147}">
      <dgm:prSet/>
      <dgm:spPr/>
    </dgm:pt>
    <dgm:pt modelId="{8C7C3E18-DE81-4363-99DB-1BDE7BFEBA76}" type="sibTrans" cxnId="{07F4B3EB-0DFD-477A-87A5-0B0844EA0147}">
      <dgm:prSet/>
      <dgm:spPr/>
      <dgm:t>
        <a:bodyPr/>
        <a:lstStyle/>
        <a:p>
          <a:endParaRPr lang="en-US"/>
        </a:p>
      </dgm:t>
    </dgm:pt>
    <dgm:pt modelId="{44D5BDCF-F0E6-4F82-963F-0DAF4B1AA640}">
      <dgm:prSet phldr="0"/>
      <dgm:spPr/>
      <dgm:t>
        <a:bodyPr/>
        <a:lstStyle/>
        <a:p>
          <a:r>
            <a:rPr lang="en-US">
              <a:latin typeface="Calibri"/>
              <a:cs typeface="Calibri"/>
            </a:rPr>
            <a:t>Discriminator: Compute gradients of Discriminator Loss </a:t>
          </a:r>
          <a:r>
            <a:rPr lang="en-US" err="1">
              <a:latin typeface="Calibri"/>
              <a:cs typeface="Calibri"/>
            </a:rPr>
            <a:t>w.r.t.</a:t>
          </a:r>
          <a:r>
            <a:rPr lang="en-US">
              <a:latin typeface="Calibri"/>
              <a:cs typeface="Calibri"/>
            </a:rPr>
            <a:t> Discriminator Variables</a:t>
          </a:r>
        </a:p>
      </dgm:t>
    </dgm:pt>
    <dgm:pt modelId="{A1F6CD01-9151-4AD0-A1DC-5A0D523E3EAB}" type="parTrans" cxnId="{CA46C313-53F6-48F4-9B3A-6B0DCE708A72}">
      <dgm:prSet/>
      <dgm:spPr/>
    </dgm:pt>
    <dgm:pt modelId="{EDADF54F-FD14-467F-B0A0-5D48BF40FBCE}" type="sibTrans" cxnId="{CA46C313-53F6-48F4-9B3A-6B0DCE708A72}">
      <dgm:prSet/>
      <dgm:spPr/>
      <dgm:t>
        <a:bodyPr/>
        <a:lstStyle/>
        <a:p>
          <a:endParaRPr lang="en-US"/>
        </a:p>
      </dgm:t>
    </dgm:pt>
    <dgm:pt modelId="{C33C66CC-2029-4631-BE2F-54C7757BD7A6}">
      <dgm:prSet phldr="0"/>
      <dgm:spPr/>
      <dgm:t>
        <a:bodyPr/>
        <a:lstStyle/>
        <a:p>
          <a:r>
            <a:rPr lang="en-US">
              <a:latin typeface="Calibri"/>
              <a:cs typeface="Calibri"/>
            </a:rPr>
            <a:t>Optimizer Update:</a:t>
          </a:r>
        </a:p>
      </dgm:t>
    </dgm:pt>
    <dgm:pt modelId="{77A71C3B-7049-4F77-BC0F-2F0A2365B1F2}" type="parTrans" cxnId="{E2A8042C-30EC-4579-99DE-10F80D1FE291}">
      <dgm:prSet/>
      <dgm:spPr/>
    </dgm:pt>
    <dgm:pt modelId="{3FA9E921-D0A7-42FD-A506-2D40C8C7E3F7}" type="sibTrans" cxnId="{E2A8042C-30EC-4579-99DE-10F80D1FE291}">
      <dgm:prSet/>
      <dgm:spPr/>
      <dgm:t>
        <a:bodyPr/>
        <a:lstStyle/>
        <a:p>
          <a:endParaRPr lang="en-US"/>
        </a:p>
      </dgm:t>
    </dgm:pt>
    <dgm:pt modelId="{482A18C1-8C2C-481E-9076-8B6714F6B378}">
      <dgm:prSet phldr="0"/>
      <dgm:spPr/>
      <dgm:t>
        <a:bodyPr/>
        <a:lstStyle/>
        <a:p>
          <a:r>
            <a:rPr lang="en-US">
              <a:latin typeface="Calibri"/>
              <a:cs typeface="Calibri"/>
            </a:rPr>
            <a:t>Generator: Update Generator Variables using gradients</a:t>
          </a:r>
        </a:p>
      </dgm:t>
    </dgm:pt>
    <dgm:pt modelId="{AF1B9F84-760C-4F38-91C7-29B57E9C2826}" type="parTrans" cxnId="{42B5D5F1-7B94-4D42-BACE-473F3E60D5A0}">
      <dgm:prSet/>
      <dgm:spPr/>
    </dgm:pt>
    <dgm:pt modelId="{E8DCAF62-D85F-442B-88FB-C31052A93646}" type="sibTrans" cxnId="{42B5D5F1-7B94-4D42-BACE-473F3E60D5A0}">
      <dgm:prSet/>
      <dgm:spPr/>
      <dgm:t>
        <a:bodyPr/>
        <a:lstStyle/>
        <a:p>
          <a:endParaRPr lang="en-US"/>
        </a:p>
      </dgm:t>
    </dgm:pt>
    <dgm:pt modelId="{42A95376-B1F4-4772-920B-9E007F75F940}">
      <dgm:prSet phldr="0"/>
      <dgm:spPr/>
      <dgm:t>
        <a:bodyPr/>
        <a:lstStyle/>
        <a:p>
          <a:r>
            <a:rPr lang="en-US">
              <a:latin typeface="Calibri"/>
              <a:cs typeface="Calibri"/>
            </a:rPr>
            <a:t>Discriminator: Update Discriminator Variables using gradients</a:t>
          </a:r>
        </a:p>
      </dgm:t>
    </dgm:pt>
    <dgm:pt modelId="{EF175420-F688-4674-9F7E-70D36EFD6392}" type="parTrans" cxnId="{87DD9EE1-B87E-48AE-BB8C-454F5A898FDE}">
      <dgm:prSet/>
      <dgm:spPr/>
    </dgm:pt>
    <dgm:pt modelId="{4824DF74-954B-4337-A8BA-3AF799AD8650}" type="sibTrans" cxnId="{87DD9EE1-B87E-48AE-BB8C-454F5A898FDE}">
      <dgm:prSet/>
      <dgm:spPr/>
      <dgm:t>
        <a:bodyPr/>
        <a:lstStyle/>
        <a:p>
          <a:endParaRPr lang="en-US"/>
        </a:p>
      </dgm:t>
    </dgm:pt>
    <dgm:pt modelId="{DE3A50C8-30A0-49E5-BEBE-E9ACDBF6F453}">
      <dgm:prSet phldr="0"/>
      <dgm:spPr/>
      <dgm:t>
        <a:bodyPr/>
        <a:lstStyle/>
        <a:p>
          <a:pPr rtl="0"/>
          <a:r>
            <a:rPr lang="en-US"/>
            <a:t>Output 1: Discriminator Score for Input-Target Pair </a:t>
          </a:r>
          <a:endParaRPr lang="en-US">
            <a:latin typeface="Calibri"/>
            <a:cs typeface="Calibri"/>
          </a:endParaRPr>
        </a:p>
      </dgm:t>
    </dgm:pt>
    <dgm:pt modelId="{83A70672-1F36-4B93-A96D-C8E16229C8DE}" type="parTrans" cxnId="{E3FAAA88-CAD6-4B4F-8EE0-36201204E0C1}">
      <dgm:prSet/>
      <dgm:spPr/>
    </dgm:pt>
    <dgm:pt modelId="{32881AFB-9EF6-4AB7-AAE1-9A182C3D53AD}" type="sibTrans" cxnId="{E3FAAA88-CAD6-4B4F-8EE0-36201204E0C1}">
      <dgm:prSet/>
      <dgm:spPr/>
    </dgm:pt>
    <dgm:pt modelId="{A7CF96B3-D759-439B-9AA1-060507C956EB}" type="pres">
      <dgm:prSet presAssocID="{CE7066FF-975E-47AE-9D35-C391DF8EEF66}" presName="Name0" presStyleCnt="0">
        <dgm:presLayoutVars>
          <dgm:dir/>
          <dgm:animLvl val="lvl"/>
          <dgm:resizeHandles val="exact"/>
        </dgm:presLayoutVars>
      </dgm:prSet>
      <dgm:spPr/>
    </dgm:pt>
    <dgm:pt modelId="{7FD8CC89-A976-4C7F-B9EF-2CBF4D1D0A25}" type="pres">
      <dgm:prSet presAssocID="{D3E1EE2A-9716-4AB3-8D91-DF5415205CAA}" presName="composite" presStyleCnt="0"/>
      <dgm:spPr/>
    </dgm:pt>
    <dgm:pt modelId="{4B3FB954-FC60-4724-8D2E-28EB8AFEAB10}" type="pres">
      <dgm:prSet presAssocID="{D3E1EE2A-9716-4AB3-8D91-DF5415205CAA}" presName="parTx" presStyleLbl="node1" presStyleIdx="0" presStyleCnt="5">
        <dgm:presLayoutVars>
          <dgm:chMax val="0"/>
          <dgm:chPref val="0"/>
          <dgm:bulletEnabled val="1"/>
        </dgm:presLayoutVars>
      </dgm:prSet>
      <dgm:spPr/>
    </dgm:pt>
    <dgm:pt modelId="{E0057F95-789C-45AC-9C09-727A8BFE04B6}" type="pres">
      <dgm:prSet presAssocID="{D3E1EE2A-9716-4AB3-8D91-DF5415205CAA}" presName="desTx" presStyleLbl="revTx" presStyleIdx="0" presStyleCnt="5">
        <dgm:presLayoutVars>
          <dgm:bulletEnabled val="1"/>
        </dgm:presLayoutVars>
      </dgm:prSet>
      <dgm:spPr/>
    </dgm:pt>
    <dgm:pt modelId="{9389CB11-0B53-4137-AA9D-305C0CF7E130}" type="pres">
      <dgm:prSet presAssocID="{125F7DFF-EFCE-4566-B39A-674603BC603D}" presName="space" presStyleCnt="0"/>
      <dgm:spPr/>
    </dgm:pt>
    <dgm:pt modelId="{7EC6ED54-E144-488B-8ACC-BC483A975CB0}" type="pres">
      <dgm:prSet presAssocID="{9299C07D-EBFD-4B11-838A-A7B4DA0EC6A7}" presName="composite" presStyleCnt="0"/>
      <dgm:spPr/>
    </dgm:pt>
    <dgm:pt modelId="{6B0503B8-6A90-4678-8ABF-1322960A8F45}" type="pres">
      <dgm:prSet presAssocID="{9299C07D-EBFD-4B11-838A-A7B4DA0EC6A7}" presName="parTx" presStyleLbl="node1" presStyleIdx="1" presStyleCnt="5">
        <dgm:presLayoutVars>
          <dgm:chMax val="0"/>
          <dgm:chPref val="0"/>
          <dgm:bulletEnabled val="1"/>
        </dgm:presLayoutVars>
      </dgm:prSet>
      <dgm:spPr/>
    </dgm:pt>
    <dgm:pt modelId="{B7C91DA8-5953-4DEE-9BA0-FC65EB898D3E}" type="pres">
      <dgm:prSet presAssocID="{9299C07D-EBFD-4B11-838A-A7B4DA0EC6A7}" presName="desTx" presStyleLbl="revTx" presStyleIdx="1" presStyleCnt="5">
        <dgm:presLayoutVars>
          <dgm:bulletEnabled val="1"/>
        </dgm:presLayoutVars>
      </dgm:prSet>
      <dgm:spPr/>
    </dgm:pt>
    <dgm:pt modelId="{3C031F20-561A-4841-AFC2-592FF8F7CB91}" type="pres">
      <dgm:prSet presAssocID="{471DB1ED-5721-439D-8F3D-A28064414C8C}" presName="space" presStyleCnt="0"/>
      <dgm:spPr/>
    </dgm:pt>
    <dgm:pt modelId="{6FA02158-DFF6-4C34-99A7-D58CFAC29169}" type="pres">
      <dgm:prSet presAssocID="{9214DF38-174C-4975-ACBE-85560F060063}" presName="composite" presStyleCnt="0"/>
      <dgm:spPr/>
    </dgm:pt>
    <dgm:pt modelId="{4A8D2F91-312B-4D70-8CA7-5DC524C79BD7}" type="pres">
      <dgm:prSet presAssocID="{9214DF38-174C-4975-ACBE-85560F060063}" presName="parTx" presStyleLbl="node1" presStyleIdx="2" presStyleCnt="5">
        <dgm:presLayoutVars>
          <dgm:chMax val="0"/>
          <dgm:chPref val="0"/>
          <dgm:bulletEnabled val="1"/>
        </dgm:presLayoutVars>
      </dgm:prSet>
      <dgm:spPr/>
    </dgm:pt>
    <dgm:pt modelId="{5F4E3CA5-0A1B-4B9B-B3B5-E46FD76BD365}" type="pres">
      <dgm:prSet presAssocID="{9214DF38-174C-4975-ACBE-85560F060063}" presName="desTx" presStyleLbl="revTx" presStyleIdx="2" presStyleCnt="5">
        <dgm:presLayoutVars>
          <dgm:bulletEnabled val="1"/>
        </dgm:presLayoutVars>
      </dgm:prSet>
      <dgm:spPr/>
    </dgm:pt>
    <dgm:pt modelId="{523BF653-15A1-40FC-8C6E-5D9D7AF37D3A}" type="pres">
      <dgm:prSet presAssocID="{F0636321-CA6C-4428-B442-01CAD39EB6A9}" presName="space" presStyleCnt="0"/>
      <dgm:spPr/>
    </dgm:pt>
    <dgm:pt modelId="{EDCBB35C-13F3-4D62-9C6B-4A999C4BA2A2}" type="pres">
      <dgm:prSet presAssocID="{AAB21D0F-086C-4301-9908-A78C8661F862}" presName="composite" presStyleCnt="0"/>
      <dgm:spPr/>
    </dgm:pt>
    <dgm:pt modelId="{F7615D53-6360-45B7-B63E-71ED45B81F80}" type="pres">
      <dgm:prSet presAssocID="{AAB21D0F-086C-4301-9908-A78C8661F862}" presName="parTx" presStyleLbl="node1" presStyleIdx="3" presStyleCnt="5">
        <dgm:presLayoutVars>
          <dgm:chMax val="0"/>
          <dgm:chPref val="0"/>
          <dgm:bulletEnabled val="1"/>
        </dgm:presLayoutVars>
      </dgm:prSet>
      <dgm:spPr/>
    </dgm:pt>
    <dgm:pt modelId="{D79F8AEF-C2BA-4C51-A7DE-EAE69325BA43}" type="pres">
      <dgm:prSet presAssocID="{AAB21D0F-086C-4301-9908-A78C8661F862}" presName="desTx" presStyleLbl="revTx" presStyleIdx="3" presStyleCnt="5">
        <dgm:presLayoutVars>
          <dgm:bulletEnabled val="1"/>
        </dgm:presLayoutVars>
      </dgm:prSet>
      <dgm:spPr/>
    </dgm:pt>
    <dgm:pt modelId="{799BE35F-929B-456A-BBD2-725A6063E08F}" type="pres">
      <dgm:prSet presAssocID="{95A136E1-D9E4-4B1F-93EE-656641BBBB74}" presName="space" presStyleCnt="0"/>
      <dgm:spPr/>
    </dgm:pt>
    <dgm:pt modelId="{31691C03-EBD3-4D63-A5E0-BBD007C384BB}" type="pres">
      <dgm:prSet presAssocID="{C33C66CC-2029-4631-BE2F-54C7757BD7A6}" presName="composite" presStyleCnt="0"/>
      <dgm:spPr/>
    </dgm:pt>
    <dgm:pt modelId="{A5EEB6CA-44A0-42E1-A390-FF63EF1C1016}" type="pres">
      <dgm:prSet presAssocID="{C33C66CC-2029-4631-BE2F-54C7757BD7A6}" presName="parTx" presStyleLbl="node1" presStyleIdx="4" presStyleCnt="5">
        <dgm:presLayoutVars>
          <dgm:chMax val="0"/>
          <dgm:chPref val="0"/>
          <dgm:bulletEnabled val="1"/>
        </dgm:presLayoutVars>
      </dgm:prSet>
      <dgm:spPr/>
    </dgm:pt>
    <dgm:pt modelId="{B16CF549-D3F1-4CDA-A8A4-A0EA3919AB4A}" type="pres">
      <dgm:prSet presAssocID="{C33C66CC-2029-4631-BE2F-54C7757BD7A6}" presName="desTx" presStyleLbl="revTx" presStyleIdx="4" presStyleCnt="5">
        <dgm:presLayoutVars>
          <dgm:bulletEnabled val="1"/>
        </dgm:presLayoutVars>
      </dgm:prSet>
      <dgm:spPr/>
    </dgm:pt>
  </dgm:ptLst>
  <dgm:cxnLst>
    <dgm:cxn modelId="{8EC0E90D-C113-41B7-9588-BDE416AC91C8}" type="presOf" srcId="{9214DF38-174C-4975-ACBE-85560F060063}" destId="{4A8D2F91-312B-4D70-8CA7-5DC524C79BD7}" srcOrd="0" destOrd="0" presId="urn:microsoft.com/office/officeart/2005/8/layout/chevron1"/>
    <dgm:cxn modelId="{B210F311-5530-4AE2-993B-C7745B49FBC1}" type="presOf" srcId="{EEA9F509-1026-4ADE-820F-20FC4A27C2BE}" destId="{E0057F95-789C-45AC-9C09-727A8BFE04B6}" srcOrd="0" destOrd="1" presId="urn:microsoft.com/office/officeart/2005/8/layout/chevron1"/>
    <dgm:cxn modelId="{CA46C313-53F6-48F4-9B3A-6B0DCE708A72}" srcId="{AAB21D0F-086C-4301-9908-A78C8661F862}" destId="{44D5BDCF-F0E6-4F82-963F-0DAF4B1AA640}" srcOrd="1" destOrd="0" parTransId="{A1F6CD01-9151-4AD0-A1DC-5A0D523E3EAB}" sibTransId="{EDADF54F-FD14-467F-B0A0-5D48BF40FBCE}"/>
    <dgm:cxn modelId="{3E799C19-BD1F-4E19-A6AF-F0CB000D0B75}" srcId="{CE7066FF-975E-47AE-9D35-C391DF8EEF66}" destId="{D3E1EE2A-9716-4AB3-8D91-DF5415205CAA}" srcOrd="0" destOrd="0" parTransId="{6D6D6A95-49DB-4464-B633-519043A32C08}" sibTransId="{125F7DFF-EFCE-4566-B39A-674603BC603D}"/>
    <dgm:cxn modelId="{E2A8042C-30EC-4579-99DE-10F80D1FE291}" srcId="{CE7066FF-975E-47AE-9D35-C391DF8EEF66}" destId="{C33C66CC-2029-4631-BE2F-54C7757BD7A6}" srcOrd="4" destOrd="0" parTransId="{77A71C3B-7049-4F77-BC0F-2F0A2365B1F2}" sibTransId="{3FA9E921-D0A7-42FD-A506-2D40C8C7E3F7}"/>
    <dgm:cxn modelId="{E70F8831-4CA0-4B3A-A37B-21A6638E612A}" type="presOf" srcId="{D3E1EE2A-9716-4AB3-8D91-DF5415205CAA}" destId="{4B3FB954-FC60-4724-8D2E-28EB8AFEAB10}" srcOrd="0" destOrd="0" presId="urn:microsoft.com/office/officeart/2005/8/layout/chevron1"/>
    <dgm:cxn modelId="{1A7ED03C-F039-4BFD-AE66-604F16D363DB}" type="presOf" srcId="{DE3A50C8-30A0-49E5-BEBE-E9ACDBF6F453}" destId="{B7C91DA8-5953-4DEE-9BA0-FC65EB898D3E}" srcOrd="0" destOrd="1" presId="urn:microsoft.com/office/officeart/2005/8/layout/chevron1"/>
    <dgm:cxn modelId="{6E592F61-6C66-4B70-8FE1-800A808C0FF1}" srcId="{D3E1EE2A-9716-4AB3-8D91-DF5415205CAA}" destId="{9F059116-8019-4647-A63E-FAC11AC07672}" srcOrd="0" destOrd="0" parTransId="{46AEAB4A-C44F-455F-8CE4-C06225A63C93}" sibTransId="{A13342A5-2769-4471-BA83-795FBF76EE37}"/>
    <dgm:cxn modelId="{9CF6A243-4DD0-4AB3-9E6B-CF4C430C58F0}" type="presOf" srcId="{62B8811A-40CD-4F66-A6AC-B608A0B7D422}" destId="{D79F8AEF-C2BA-4C51-A7DE-EAE69325BA43}" srcOrd="0" destOrd="0" presId="urn:microsoft.com/office/officeart/2005/8/layout/chevron1"/>
    <dgm:cxn modelId="{1DF5EB65-3AC8-4875-B709-CF705D7ADC7F}" type="presOf" srcId="{F862E577-949A-45BA-B853-94E49A88B843}" destId="{B7C91DA8-5953-4DEE-9BA0-FC65EB898D3E}" srcOrd="0" destOrd="0" presId="urn:microsoft.com/office/officeart/2005/8/layout/chevron1"/>
    <dgm:cxn modelId="{4DD9C94B-1CAD-43FE-B269-F6619ACBA323}" srcId="{9299C07D-EBFD-4B11-838A-A7B4DA0EC6A7}" destId="{F862E577-949A-45BA-B853-94E49A88B843}" srcOrd="0" destOrd="0" parTransId="{1E7C3A3A-672E-4925-A5CE-B5782D5F9E4A}" sibTransId="{FFE2436E-9143-4D9D-82F7-A2FBB3DCC91D}"/>
    <dgm:cxn modelId="{DA71C751-95C9-489B-9AE3-0D7E0E7CC74A}" type="presOf" srcId="{CE7066FF-975E-47AE-9D35-C391DF8EEF66}" destId="{A7CF96B3-D759-439B-9AA1-060507C956EB}" srcOrd="0" destOrd="0" presId="urn:microsoft.com/office/officeart/2005/8/layout/chevron1"/>
    <dgm:cxn modelId="{1564817B-7364-48E4-B4BD-E1CF1713ABFC}" srcId="{9299C07D-EBFD-4B11-838A-A7B4DA0EC6A7}" destId="{42DB5415-7A42-4891-9BD1-8D4A022A2404}" srcOrd="3" destOrd="0" parTransId="{21040FB1-7FCF-46BC-9D23-7ECF15106E35}" sibTransId="{2D3E9732-7BA9-4212-807F-57D0445431DB}"/>
    <dgm:cxn modelId="{4BF8F380-197B-4D02-A546-6D1D21AE4084}" type="presOf" srcId="{5B6009AC-42F9-4D5E-8DC2-E8FF1663E2C6}" destId="{B7C91DA8-5953-4DEE-9BA0-FC65EB898D3E}" srcOrd="0" destOrd="2" presId="urn:microsoft.com/office/officeart/2005/8/layout/chevron1"/>
    <dgm:cxn modelId="{DB4CE082-FBCE-4697-8FC1-F55357A14AEE}" type="presOf" srcId="{AAB21D0F-086C-4301-9908-A78C8661F862}" destId="{F7615D53-6360-45B7-B63E-71ED45B81F80}" srcOrd="0" destOrd="0" presId="urn:microsoft.com/office/officeart/2005/8/layout/chevron1"/>
    <dgm:cxn modelId="{71EECF87-EFCA-4483-9ED5-883FD9A350F9}" srcId="{CE7066FF-975E-47AE-9D35-C391DF8EEF66}" destId="{9214DF38-174C-4975-ACBE-85560F060063}" srcOrd="2" destOrd="0" parTransId="{F5A06A1A-8186-4528-80FD-C1A158990CA9}" sibTransId="{F0636321-CA6C-4428-B442-01CAD39EB6A9}"/>
    <dgm:cxn modelId="{E3FAAA88-CAD6-4B4F-8EE0-36201204E0C1}" srcId="{9299C07D-EBFD-4B11-838A-A7B4DA0EC6A7}" destId="{DE3A50C8-30A0-49E5-BEBE-E9ACDBF6F453}" srcOrd="1" destOrd="0" parTransId="{83A70672-1F36-4B93-A96D-C8E16229C8DE}" sibTransId="{32881AFB-9EF6-4AB7-AAE1-9A182C3D53AD}"/>
    <dgm:cxn modelId="{F593B88B-8142-4736-A0B0-576D61E54EFC}" srcId="{9214DF38-174C-4975-ACBE-85560F060063}" destId="{8B456713-B95C-4AD6-9ECF-952445BF43BE}" srcOrd="0" destOrd="0" parTransId="{13E8758D-53BC-4A7C-81DE-6B2501808C6F}" sibTransId="{06593FE0-7040-4E92-B224-932002324677}"/>
    <dgm:cxn modelId="{9F6CD597-380A-439B-9541-0476D7026934}" type="presOf" srcId="{9299C07D-EBFD-4B11-838A-A7B4DA0EC6A7}" destId="{6B0503B8-6A90-4678-8ABF-1322960A8F45}" srcOrd="0" destOrd="0" presId="urn:microsoft.com/office/officeart/2005/8/layout/chevron1"/>
    <dgm:cxn modelId="{29303898-5363-4339-9FA1-5C41093E33D3}" srcId="{CE7066FF-975E-47AE-9D35-C391DF8EEF66}" destId="{AAB21D0F-086C-4301-9908-A78C8661F862}" srcOrd="3" destOrd="0" parTransId="{90D83334-73C9-4A2D-B121-5C379D354B0A}" sibTransId="{95A136E1-D9E4-4B1F-93EE-656641BBBB74}"/>
    <dgm:cxn modelId="{960911AC-5F05-4615-A571-1412FE6B0E94}" type="presOf" srcId="{44D5BDCF-F0E6-4F82-963F-0DAF4B1AA640}" destId="{D79F8AEF-C2BA-4C51-A7DE-EAE69325BA43}" srcOrd="0" destOrd="1" presId="urn:microsoft.com/office/officeart/2005/8/layout/chevron1"/>
    <dgm:cxn modelId="{91A22FAD-0DCA-48B9-81C4-189D44FD2F6F}" type="presOf" srcId="{C33C66CC-2029-4631-BE2F-54C7757BD7A6}" destId="{A5EEB6CA-44A0-42E1-A390-FF63EF1C1016}" srcOrd="0" destOrd="0" presId="urn:microsoft.com/office/officeart/2005/8/layout/chevron1"/>
    <dgm:cxn modelId="{908D14B1-CA50-4DB3-8165-131931B949CF}" srcId="{CE7066FF-975E-47AE-9D35-C391DF8EEF66}" destId="{9299C07D-EBFD-4B11-838A-A7B4DA0EC6A7}" srcOrd="1" destOrd="0" parTransId="{458C44EE-ED51-4924-B831-AF731E878077}" sibTransId="{471DB1ED-5721-439D-8F3D-A28064414C8C}"/>
    <dgm:cxn modelId="{D90F7AB5-8D2C-4B96-A48F-C50548C1F352}" type="presOf" srcId="{9F059116-8019-4647-A63E-FAC11AC07672}" destId="{E0057F95-789C-45AC-9C09-727A8BFE04B6}" srcOrd="0" destOrd="0" presId="urn:microsoft.com/office/officeart/2005/8/layout/chevron1"/>
    <dgm:cxn modelId="{2E4DDCBC-C3D5-46F2-874B-4EDE0286A582}" type="presOf" srcId="{482A18C1-8C2C-481E-9076-8B6714F6B378}" destId="{B16CF549-D3F1-4CDA-A8A4-A0EA3919AB4A}" srcOrd="0" destOrd="0" presId="urn:microsoft.com/office/officeart/2005/8/layout/chevron1"/>
    <dgm:cxn modelId="{635041C1-0C04-421E-843B-A6F82BBC61F0}" type="presOf" srcId="{42A95376-B1F4-4772-920B-9E007F75F940}" destId="{B16CF549-D3F1-4CDA-A8A4-A0EA3919AB4A}" srcOrd="0" destOrd="1" presId="urn:microsoft.com/office/officeart/2005/8/layout/chevron1"/>
    <dgm:cxn modelId="{E3BE86D0-B2BB-4BB5-8390-16D8647E346F}" type="presOf" srcId="{54826140-CC4D-4114-A889-F3046540A699}" destId="{5F4E3CA5-0A1B-4B9B-B3B5-E46FD76BD365}" srcOrd="0" destOrd="1" presId="urn:microsoft.com/office/officeart/2005/8/layout/chevron1"/>
    <dgm:cxn modelId="{99ABE3D4-7843-4781-BF3A-1B46DCBE22CB}" type="presOf" srcId="{42DB5415-7A42-4891-9BD1-8D4A022A2404}" destId="{B7C91DA8-5953-4DEE-9BA0-FC65EB898D3E}" srcOrd="0" destOrd="3" presId="urn:microsoft.com/office/officeart/2005/8/layout/chevron1"/>
    <dgm:cxn modelId="{35E3AED7-9080-4A65-83FF-C6C622696A0C}" srcId="{D3E1EE2A-9716-4AB3-8D91-DF5415205CAA}" destId="{EEA9F509-1026-4ADE-820F-20FC4A27C2BE}" srcOrd="1" destOrd="0" parTransId="{CDBD7D7D-56BF-467A-B637-0740207EED2B}" sibTransId="{12C98547-91D9-4D1B-86A3-847E65E03DC8}"/>
    <dgm:cxn modelId="{C08F96DC-8D29-43F2-9360-E100975170F1}" srcId="{9214DF38-174C-4975-ACBE-85560F060063}" destId="{54826140-CC4D-4114-A889-F3046540A699}" srcOrd="1" destOrd="0" parTransId="{40D24291-D9FF-4EE2-B4E0-AC993268CA80}" sibTransId="{FE0BD4E9-874E-4128-AE41-632F0105997C}"/>
    <dgm:cxn modelId="{EDA4C3E0-378A-4658-B402-6DA8FE3807C5}" srcId="{9299C07D-EBFD-4B11-838A-A7B4DA0EC6A7}" destId="{5B6009AC-42F9-4D5E-8DC2-E8FF1663E2C6}" srcOrd="2" destOrd="0" parTransId="{C10B4E61-8F29-46D5-B148-B248B95269DA}" sibTransId="{D3462374-96A6-4CD8-9FE5-3E4B0CB2D571}"/>
    <dgm:cxn modelId="{87DD9EE1-B87E-48AE-BB8C-454F5A898FDE}" srcId="{C33C66CC-2029-4631-BE2F-54C7757BD7A6}" destId="{42A95376-B1F4-4772-920B-9E007F75F940}" srcOrd="1" destOrd="0" parTransId="{EF175420-F688-4674-9F7E-70D36EFD6392}" sibTransId="{4824DF74-954B-4337-A8BA-3AF799AD8650}"/>
    <dgm:cxn modelId="{07F4B3EB-0DFD-477A-87A5-0B0844EA0147}" srcId="{AAB21D0F-086C-4301-9908-A78C8661F862}" destId="{62B8811A-40CD-4F66-A6AC-B608A0B7D422}" srcOrd="0" destOrd="0" parTransId="{2D284226-1673-45C2-8447-796FF1C422C9}" sibTransId="{8C7C3E18-DE81-4363-99DB-1BDE7BFEBA76}"/>
    <dgm:cxn modelId="{42B5D5F1-7B94-4D42-BACE-473F3E60D5A0}" srcId="{C33C66CC-2029-4631-BE2F-54C7757BD7A6}" destId="{482A18C1-8C2C-481E-9076-8B6714F6B378}" srcOrd="0" destOrd="0" parTransId="{AF1B9F84-760C-4F38-91C7-29B57E9C2826}" sibTransId="{E8DCAF62-D85F-442B-88FB-C31052A93646}"/>
    <dgm:cxn modelId="{9E67CDF4-CCA6-4FCC-8EDF-3402FB9A638F}" type="presOf" srcId="{8B456713-B95C-4AD6-9ECF-952445BF43BE}" destId="{5F4E3CA5-0A1B-4B9B-B3B5-E46FD76BD365}" srcOrd="0" destOrd="0" presId="urn:microsoft.com/office/officeart/2005/8/layout/chevron1"/>
    <dgm:cxn modelId="{8F857E12-2BB2-4A62-9344-2B968D926B6A}" type="presParOf" srcId="{A7CF96B3-D759-439B-9AA1-060507C956EB}" destId="{7FD8CC89-A976-4C7F-B9EF-2CBF4D1D0A25}" srcOrd="0" destOrd="0" presId="urn:microsoft.com/office/officeart/2005/8/layout/chevron1"/>
    <dgm:cxn modelId="{F6F89CD6-FDDB-4219-88F8-2E45D0B6D542}" type="presParOf" srcId="{7FD8CC89-A976-4C7F-B9EF-2CBF4D1D0A25}" destId="{4B3FB954-FC60-4724-8D2E-28EB8AFEAB10}" srcOrd="0" destOrd="0" presId="urn:microsoft.com/office/officeart/2005/8/layout/chevron1"/>
    <dgm:cxn modelId="{24392EBE-5EC0-4963-8155-4595628496F2}" type="presParOf" srcId="{7FD8CC89-A976-4C7F-B9EF-2CBF4D1D0A25}" destId="{E0057F95-789C-45AC-9C09-727A8BFE04B6}" srcOrd="1" destOrd="0" presId="urn:microsoft.com/office/officeart/2005/8/layout/chevron1"/>
    <dgm:cxn modelId="{A0BF0314-5F9C-47FC-BB1A-E2E11257FEA2}" type="presParOf" srcId="{A7CF96B3-D759-439B-9AA1-060507C956EB}" destId="{9389CB11-0B53-4137-AA9D-305C0CF7E130}" srcOrd="1" destOrd="0" presId="urn:microsoft.com/office/officeart/2005/8/layout/chevron1"/>
    <dgm:cxn modelId="{C0380892-F12B-4FB8-83F4-429A312E0281}" type="presParOf" srcId="{A7CF96B3-D759-439B-9AA1-060507C956EB}" destId="{7EC6ED54-E144-488B-8ACC-BC483A975CB0}" srcOrd="2" destOrd="0" presId="urn:microsoft.com/office/officeart/2005/8/layout/chevron1"/>
    <dgm:cxn modelId="{00B967A8-5EF2-486B-A453-760D29021247}" type="presParOf" srcId="{7EC6ED54-E144-488B-8ACC-BC483A975CB0}" destId="{6B0503B8-6A90-4678-8ABF-1322960A8F45}" srcOrd="0" destOrd="0" presId="urn:microsoft.com/office/officeart/2005/8/layout/chevron1"/>
    <dgm:cxn modelId="{AB11DDBF-A71D-4C1A-8296-25C061817D24}" type="presParOf" srcId="{7EC6ED54-E144-488B-8ACC-BC483A975CB0}" destId="{B7C91DA8-5953-4DEE-9BA0-FC65EB898D3E}" srcOrd="1" destOrd="0" presId="urn:microsoft.com/office/officeart/2005/8/layout/chevron1"/>
    <dgm:cxn modelId="{8F7643F9-A448-4481-95F3-4D96C244472A}" type="presParOf" srcId="{A7CF96B3-D759-439B-9AA1-060507C956EB}" destId="{3C031F20-561A-4841-AFC2-592FF8F7CB91}" srcOrd="3" destOrd="0" presId="urn:microsoft.com/office/officeart/2005/8/layout/chevron1"/>
    <dgm:cxn modelId="{D1D6D8CE-4A97-42C7-BED3-059E52CDC153}" type="presParOf" srcId="{A7CF96B3-D759-439B-9AA1-060507C956EB}" destId="{6FA02158-DFF6-4C34-99A7-D58CFAC29169}" srcOrd="4" destOrd="0" presId="urn:microsoft.com/office/officeart/2005/8/layout/chevron1"/>
    <dgm:cxn modelId="{9D0F0D8C-7DCB-4BAB-A6D9-1B221CADA0C3}" type="presParOf" srcId="{6FA02158-DFF6-4C34-99A7-D58CFAC29169}" destId="{4A8D2F91-312B-4D70-8CA7-5DC524C79BD7}" srcOrd="0" destOrd="0" presId="urn:microsoft.com/office/officeart/2005/8/layout/chevron1"/>
    <dgm:cxn modelId="{A77221E1-A4FC-452A-878C-836EF60762E5}" type="presParOf" srcId="{6FA02158-DFF6-4C34-99A7-D58CFAC29169}" destId="{5F4E3CA5-0A1B-4B9B-B3B5-E46FD76BD365}" srcOrd="1" destOrd="0" presId="urn:microsoft.com/office/officeart/2005/8/layout/chevron1"/>
    <dgm:cxn modelId="{3BE789C7-A211-4F6A-8FC6-75D315E0CAA6}" type="presParOf" srcId="{A7CF96B3-D759-439B-9AA1-060507C956EB}" destId="{523BF653-15A1-40FC-8C6E-5D9D7AF37D3A}" srcOrd="5" destOrd="0" presId="urn:microsoft.com/office/officeart/2005/8/layout/chevron1"/>
    <dgm:cxn modelId="{485D5CF0-87B1-4E22-ABA2-D3D727ADB21C}" type="presParOf" srcId="{A7CF96B3-D759-439B-9AA1-060507C956EB}" destId="{EDCBB35C-13F3-4D62-9C6B-4A999C4BA2A2}" srcOrd="6" destOrd="0" presId="urn:microsoft.com/office/officeart/2005/8/layout/chevron1"/>
    <dgm:cxn modelId="{BC43B12D-DC34-4F05-9A19-FE8C6CA4A2BA}" type="presParOf" srcId="{EDCBB35C-13F3-4D62-9C6B-4A999C4BA2A2}" destId="{F7615D53-6360-45B7-B63E-71ED45B81F80}" srcOrd="0" destOrd="0" presId="urn:microsoft.com/office/officeart/2005/8/layout/chevron1"/>
    <dgm:cxn modelId="{F810B2FF-69B2-420E-B750-3C40892B3243}" type="presParOf" srcId="{EDCBB35C-13F3-4D62-9C6B-4A999C4BA2A2}" destId="{D79F8AEF-C2BA-4C51-A7DE-EAE69325BA43}" srcOrd="1" destOrd="0" presId="urn:microsoft.com/office/officeart/2005/8/layout/chevron1"/>
    <dgm:cxn modelId="{A7A14A58-E3A5-4A47-8DD8-1D8A4EB539B1}" type="presParOf" srcId="{A7CF96B3-D759-439B-9AA1-060507C956EB}" destId="{799BE35F-929B-456A-BBD2-725A6063E08F}" srcOrd="7" destOrd="0" presId="urn:microsoft.com/office/officeart/2005/8/layout/chevron1"/>
    <dgm:cxn modelId="{49E9BD66-5BCF-4715-87DC-075BCDB90850}" type="presParOf" srcId="{A7CF96B3-D759-439B-9AA1-060507C956EB}" destId="{31691C03-EBD3-4D63-A5E0-BBD007C384BB}" srcOrd="8" destOrd="0" presId="urn:microsoft.com/office/officeart/2005/8/layout/chevron1"/>
    <dgm:cxn modelId="{78D81A3D-DC77-4F75-B4A2-97D08C733179}" type="presParOf" srcId="{31691C03-EBD3-4D63-A5E0-BBD007C384BB}" destId="{A5EEB6CA-44A0-42E1-A390-FF63EF1C1016}" srcOrd="0" destOrd="0" presId="urn:microsoft.com/office/officeart/2005/8/layout/chevron1"/>
    <dgm:cxn modelId="{13352372-4980-4655-991C-CF78E551582A}" type="presParOf" srcId="{31691C03-EBD3-4D63-A5E0-BBD007C384BB}" destId="{B16CF549-D3F1-4CDA-A8A4-A0EA3919AB4A}"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182056-F235-45C3-86AF-5EEC68A19555}" type="doc">
      <dgm:prSet loTypeId="urn:microsoft.com/office/officeart/2005/8/layout/hChevron3" loCatId="process" qsTypeId="urn:microsoft.com/office/officeart/2005/8/quickstyle/simple1" qsCatId="simple" csTypeId="urn:microsoft.com/office/officeart/2005/8/colors/accent1_2" csCatId="accent1" phldr="1"/>
      <dgm:spPr/>
    </dgm:pt>
    <dgm:pt modelId="{3ACD548B-4A5F-400A-ACFF-5DFCB71492CA}">
      <dgm:prSet phldrT="[Κείμενο]" phldr="0"/>
      <dgm:spPr/>
      <dgm:t>
        <a:bodyPr/>
        <a:lstStyle/>
        <a:p>
          <a:pPr rtl="0"/>
          <a:r>
            <a:rPr lang="el-GR">
              <a:solidFill>
                <a:schemeClr val="tx1">
                  <a:lumMod val="85000"/>
                  <a:lumOff val="15000"/>
                </a:schemeClr>
              </a:solidFill>
              <a:latin typeface="Calibri Light" panose="020F0302020204030204"/>
            </a:rPr>
            <a:t>256 × 256</a:t>
          </a:r>
          <a:endParaRPr lang="el-GR">
            <a:solidFill>
              <a:schemeClr val="tx1">
                <a:lumMod val="85000"/>
                <a:lumOff val="15000"/>
              </a:schemeClr>
            </a:solidFill>
          </a:endParaRPr>
        </a:p>
      </dgm:t>
    </dgm:pt>
    <dgm:pt modelId="{A0F29126-B23B-4C3F-BF59-263B5C6AEA9B}" type="parTrans" cxnId="{6BF6F53F-69E6-4C68-9149-D7F6D1958B82}">
      <dgm:prSet/>
      <dgm:spPr/>
    </dgm:pt>
    <dgm:pt modelId="{9426B065-8703-4A28-8A5A-39DDBF21EB65}" type="sibTrans" cxnId="{6BF6F53F-69E6-4C68-9149-D7F6D1958B82}">
      <dgm:prSet/>
      <dgm:spPr/>
    </dgm:pt>
    <dgm:pt modelId="{37950061-CE99-4C4D-A6AC-F3555A7DBC2E}">
      <dgm:prSet phldrT="[Κείμενο]" phldr="0"/>
      <dgm:spPr/>
      <dgm:t>
        <a:bodyPr/>
        <a:lstStyle/>
        <a:p>
          <a:pPr rtl="0"/>
          <a:r>
            <a:rPr lang="el-GR">
              <a:solidFill>
                <a:schemeClr val="tx1">
                  <a:lumMod val="85000"/>
                  <a:lumOff val="15000"/>
                </a:schemeClr>
              </a:solidFill>
              <a:latin typeface="Calibri"/>
              <a:cs typeface="Calibri"/>
            </a:rPr>
            <a:t>286 × 286</a:t>
          </a:r>
          <a:endParaRPr lang="el-GR">
            <a:solidFill>
              <a:schemeClr val="tx1">
                <a:lumMod val="85000"/>
                <a:lumOff val="15000"/>
              </a:schemeClr>
            </a:solidFill>
          </a:endParaRPr>
        </a:p>
      </dgm:t>
    </dgm:pt>
    <dgm:pt modelId="{7E546130-7541-4ECC-9C09-EF3CC55874A1}" type="parTrans" cxnId="{08C8E624-59DA-47D0-9F4F-0AEC1FBA9F22}">
      <dgm:prSet/>
      <dgm:spPr/>
    </dgm:pt>
    <dgm:pt modelId="{841B726F-0886-4B2A-B8E8-F0DB7A68A3B3}" type="sibTrans" cxnId="{08C8E624-59DA-47D0-9F4F-0AEC1FBA9F22}">
      <dgm:prSet/>
      <dgm:spPr/>
    </dgm:pt>
    <dgm:pt modelId="{46DB8710-4804-465B-8AAB-6282F6806456}">
      <dgm:prSet phldrT="[Κείμενο]" phldr="0"/>
      <dgm:spPr/>
      <dgm:t>
        <a:bodyPr/>
        <a:lstStyle/>
        <a:p>
          <a:pPr rtl="0"/>
          <a:r>
            <a:rPr lang="el-GR">
              <a:solidFill>
                <a:schemeClr val="tx1">
                  <a:lumMod val="85000"/>
                  <a:lumOff val="15000"/>
                </a:schemeClr>
              </a:solidFill>
              <a:latin typeface="Calibri"/>
              <a:cs typeface="Calibri"/>
            </a:rPr>
            <a:t>256 × 256</a:t>
          </a:r>
          <a:endParaRPr lang="el-GR">
            <a:solidFill>
              <a:schemeClr val="tx1">
                <a:lumMod val="85000"/>
                <a:lumOff val="15000"/>
              </a:schemeClr>
            </a:solidFill>
          </a:endParaRPr>
        </a:p>
      </dgm:t>
    </dgm:pt>
    <dgm:pt modelId="{5D2ED8ED-2A29-4F02-A1A1-0FD8052D7493}" type="parTrans" cxnId="{0B975F9E-B6BC-4F22-B9A3-5922E6544AFB}">
      <dgm:prSet/>
      <dgm:spPr/>
    </dgm:pt>
    <dgm:pt modelId="{AFDAB9BB-953A-454D-9077-F19E3CCB91EF}" type="sibTrans" cxnId="{0B975F9E-B6BC-4F22-B9A3-5922E6544AFB}">
      <dgm:prSet/>
      <dgm:spPr/>
    </dgm:pt>
    <dgm:pt modelId="{DA2B86A2-05D0-474F-8490-05EBD1DD7D89}" type="pres">
      <dgm:prSet presAssocID="{44182056-F235-45C3-86AF-5EEC68A19555}" presName="Name0" presStyleCnt="0">
        <dgm:presLayoutVars>
          <dgm:dir/>
          <dgm:resizeHandles val="exact"/>
        </dgm:presLayoutVars>
      </dgm:prSet>
      <dgm:spPr/>
    </dgm:pt>
    <dgm:pt modelId="{14EE401A-690D-43FC-B065-0BFA0BD4531F}" type="pres">
      <dgm:prSet presAssocID="{3ACD548B-4A5F-400A-ACFF-5DFCB71492CA}" presName="parTxOnly" presStyleLbl="node1" presStyleIdx="0" presStyleCnt="3">
        <dgm:presLayoutVars>
          <dgm:bulletEnabled val="1"/>
        </dgm:presLayoutVars>
      </dgm:prSet>
      <dgm:spPr>
        <a:solidFill>
          <a:schemeClr val="accent6">
            <a:lumMod val="40000"/>
            <a:lumOff val="60000"/>
          </a:schemeClr>
        </a:solidFill>
      </dgm:spPr>
    </dgm:pt>
    <dgm:pt modelId="{1B8AA9D0-C414-42C6-97F6-38F659B1E84A}" type="pres">
      <dgm:prSet presAssocID="{9426B065-8703-4A28-8A5A-39DDBF21EB65}" presName="parSpace" presStyleCnt="0"/>
      <dgm:spPr/>
    </dgm:pt>
    <dgm:pt modelId="{6DAF9A65-E9F4-4AB5-ABA1-7F55F140B810}" type="pres">
      <dgm:prSet presAssocID="{37950061-CE99-4C4D-A6AC-F3555A7DBC2E}" presName="parTxOnly" presStyleLbl="node1" presStyleIdx="1" presStyleCnt="3">
        <dgm:presLayoutVars>
          <dgm:bulletEnabled val="1"/>
        </dgm:presLayoutVars>
      </dgm:prSet>
      <dgm:spPr>
        <a:solidFill>
          <a:schemeClr val="accent6">
            <a:lumMod val="40000"/>
            <a:lumOff val="60000"/>
          </a:schemeClr>
        </a:solidFill>
      </dgm:spPr>
    </dgm:pt>
    <dgm:pt modelId="{6C07DC1A-C361-4FA9-A113-E33AD9BF73BA}" type="pres">
      <dgm:prSet presAssocID="{841B726F-0886-4B2A-B8E8-F0DB7A68A3B3}" presName="parSpace" presStyleCnt="0"/>
      <dgm:spPr/>
    </dgm:pt>
    <dgm:pt modelId="{7383C85F-E4AF-4E1B-9B54-3DD0DEABF80D}" type="pres">
      <dgm:prSet presAssocID="{46DB8710-4804-465B-8AAB-6282F6806456}" presName="parTxOnly" presStyleLbl="node1" presStyleIdx="2" presStyleCnt="3">
        <dgm:presLayoutVars>
          <dgm:bulletEnabled val="1"/>
        </dgm:presLayoutVars>
      </dgm:prSet>
      <dgm:spPr>
        <a:solidFill>
          <a:schemeClr val="accent6">
            <a:lumMod val="40000"/>
            <a:lumOff val="60000"/>
          </a:schemeClr>
        </a:solidFill>
      </dgm:spPr>
    </dgm:pt>
  </dgm:ptLst>
  <dgm:cxnLst>
    <dgm:cxn modelId="{08C8E624-59DA-47D0-9F4F-0AEC1FBA9F22}" srcId="{44182056-F235-45C3-86AF-5EEC68A19555}" destId="{37950061-CE99-4C4D-A6AC-F3555A7DBC2E}" srcOrd="1" destOrd="0" parTransId="{7E546130-7541-4ECC-9C09-EF3CC55874A1}" sibTransId="{841B726F-0886-4B2A-B8E8-F0DB7A68A3B3}"/>
    <dgm:cxn modelId="{6BF6F53F-69E6-4C68-9149-D7F6D1958B82}" srcId="{44182056-F235-45C3-86AF-5EEC68A19555}" destId="{3ACD548B-4A5F-400A-ACFF-5DFCB71492CA}" srcOrd="0" destOrd="0" parTransId="{A0F29126-B23B-4C3F-BF59-263B5C6AEA9B}" sibTransId="{9426B065-8703-4A28-8A5A-39DDBF21EB65}"/>
    <dgm:cxn modelId="{C49CA075-E945-4E51-95B8-8A5C48E24B9B}" type="presOf" srcId="{44182056-F235-45C3-86AF-5EEC68A19555}" destId="{DA2B86A2-05D0-474F-8490-05EBD1DD7D89}" srcOrd="0" destOrd="0" presId="urn:microsoft.com/office/officeart/2005/8/layout/hChevron3"/>
    <dgm:cxn modelId="{0B975F9E-B6BC-4F22-B9A3-5922E6544AFB}" srcId="{44182056-F235-45C3-86AF-5EEC68A19555}" destId="{46DB8710-4804-465B-8AAB-6282F6806456}" srcOrd="2" destOrd="0" parTransId="{5D2ED8ED-2A29-4F02-A1A1-0FD8052D7493}" sibTransId="{AFDAB9BB-953A-454D-9077-F19E3CCB91EF}"/>
    <dgm:cxn modelId="{C87F9DA3-9B78-462B-A45A-4D6306339165}" type="presOf" srcId="{37950061-CE99-4C4D-A6AC-F3555A7DBC2E}" destId="{6DAF9A65-E9F4-4AB5-ABA1-7F55F140B810}" srcOrd="0" destOrd="0" presId="urn:microsoft.com/office/officeart/2005/8/layout/hChevron3"/>
    <dgm:cxn modelId="{233CB8B8-EB84-4464-BB10-DF81DC49DD44}" type="presOf" srcId="{3ACD548B-4A5F-400A-ACFF-5DFCB71492CA}" destId="{14EE401A-690D-43FC-B065-0BFA0BD4531F}" srcOrd="0" destOrd="0" presId="urn:microsoft.com/office/officeart/2005/8/layout/hChevron3"/>
    <dgm:cxn modelId="{29AA86C6-C34F-4191-A0CE-53BAA55DECC7}" type="presOf" srcId="{46DB8710-4804-465B-8AAB-6282F6806456}" destId="{7383C85F-E4AF-4E1B-9B54-3DD0DEABF80D}" srcOrd="0" destOrd="0" presId="urn:microsoft.com/office/officeart/2005/8/layout/hChevron3"/>
    <dgm:cxn modelId="{6D633800-A84E-44CA-B920-C0473EE00C6A}" type="presParOf" srcId="{DA2B86A2-05D0-474F-8490-05EBD1DD7D89}" destId="{14EE401A-690D-43FC-B065-0BFA0BD4531F}" srcOrd="0" destOrd="0" presId="urn:microsoft.com/office/officeart/2005/8/layout/hChevron3"/>
    <dgm:cxn modelId="{9F26FFC2-F9A9-401B-BEBF-3698E999F50B}" type="presParOf" srcId="{DA2B86A2-05D0-474F-8490-05EBD1DD7D89}" destId="{1B8AA9D0-C414-42C6-97F6-38F659B1E84A}" srcOrd="1" destOrd="0" presId="urn:microsoft.com/office/officeart/2005/8/layout/hChevron3"/>
    <dgm:cxn modelId="{B2EA0A85-1408-4073-89AD-072042EA1DE6}" type="presParOf" srcId="{DA2B86A2-05D0-474F-8490-05EBD1DD7D89}" destId="{6DAF9A65-E9F4-4AB5-ABA1-7F55F140B810}" srcOrd="2" destOrd="0" presId="urn:microsoft.com/office/officeart/2005/8/layout/hChevron3"/>
    <dgm:cxn modelId="{C1914B08-68EE-433B-AB93-D8C050673E40}" type="presParOf" srcId="{DA2B86A2-05D0-474F-8490-05EBD1DD7D89}" destId="{6C07DC1A-C361-4FA9-A113-E33AD9BF73BA}" srcOrd="3" destOrd="0" presId="urn:microsoft.com/office/officeart/2005/8/layout/hChevron3"/>
    <dgm:cxn modelId="{041FB9D0-BAEA-45BD-BF11-7166197646AB}" type="presParOf" srcId="{DA2B86A2-05D0-474F-8490-05EBD1DD7D89}" destId="{7383C85F-E4AF-4E1B-9B54-3DD0DEABF80D}"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182056-F235-45C3-86AF-5EEC68A19555}" type="doc">
      <dgm:prSet loTypeId="urn:microsoft.com/office/officeart/2005/8/layout/hChevron3" loCatId="process" qsTypeId="urn:microsoft.com/office/officeart/2005/8/quickstyle/simple1" qsCatId="simple" csTypeId="urn:microsoft.com/office/officeart/2005/8/colors/accent1_2" csCatId="accent1" phldr="1"/>
      <dgm:spPr/>
    </dgm:pt>
    <dgm:pt modelId="{3ACD548B-4A5F-400A-ACFF-5DFCB71492CA}">
      <dgm:prSet phldrT="[Κείμενο]" phldr="0"/>
      <dgm:spPr/>
      <dgm:t>
        <a:bodyPr/>
        <a:lstStyle/>
        <a:p>
          <a:pPr rtl="0"/>
          <a:r>
            <a:rPr lang="el-GR">
              <a:solidFill>
                <a:schemeClr val="tx1">
                  <a:lumMod val="85000"/>
                  <a:lumOff val="15000"/>
                </a:schemeClr>
              </a:solidFill>
              <a:latin typeface="Calibri Light" panose="020F0302020204030204"/>
            </a:rPr>
            <a:t>600 × 600</a:t>
          </a:r>
          <a:endParaRPr lang="el-GR">
            <a:solidFill>
              <a:schemeClr val="tx1">
                <a:lumMod val="85000"/>
                <a:lumOff val="15000"/>
              </a:schemeClr>
            </a:solidFill>
          </a:endParaRPr>
        </a:p>
      </dgm:t>
    </dgm:pt>
    <dgm:pt modelId="{A0F29126-B23B-4C3F-BF59-263B5C6AEA9B}" type="parTrans" cxnId="{6BF6F53F-69E6-4C68-9149-D7F6D1958B82}">
      <dgm:prSet/>
      <dgm:spPr/>
    </dgm:pt>
    <dgm:pt modelId="{9426B065-8703-4A28-8A5A-39DDBF21EB65}" type="sibTrans" cxnId="{6BF6F53F-69E6-4C68-9149-D7F6D1958B82}">
      <dgm:prSet/>
      <dgm:spPr/>
    </dgm:pt>
    <dgm:pt modelId="{46DB8710-4804-465B-8AAB-6282F6806456}">
      <dgm:prSet phldrT="[Κείμενο]" phldr="0"/>
      <dgm:spPr/>
      <dgm:t>
        <a:bodyPr/>
        <a:lstStyle/>
        <a:p>
          <a:pPr rtl="0"/>
          <a:r>
            <a:rPr lang="el-GR">
              <a:solidFill>
                <a:schemeClr val="tx1">
                  <a:lumMod val="85000"/>
                  <a:lumOff val="15000"/>
                </a:schemeClr>
              </a:solidFill>
              <a:latin typeface="Calibri"/>
              <a:cs typeface="Calibri"/>
            </a:rPr>
            <a:t>256 × 256</a:t>
          </a:r>
          <a:endParaRPr lang="el-GR">
            <a:solidFill>
              <a:schemeClr val="tx1">
                <a:lumMod val="85000"/>
                <a:lumOff val="15000"/>
              </a:schemeClr>
            </a:solidFill>
          </a:endParaRPr>
        </a:p>
      </dgm:t>
    </dgm:pt>
    <dgm:pt modelId="{5D2ED8ED-2A29-4F02-A1A1-0FD8052D7493}" type="parTrans" cxnId="{0B975F9E-B6BC-4F22-B9A3-5922E6544AFB}">
      <dgm:prSet/>
      <dgm:spPr/>
    </dgm:pt>
    <dgm:pt modelId="{AFDAB9BB-953A-454D-9077-F19E3CCB91EF}" type="sibTrans" cxnId="{0B975F9E-B6BC-4F22-B9A3-5922E6544AFB}">
      <dgm:prSet/>
      <dgm:spPr/>
    </dgm:pt>
    <dgm:pt modelId="{DA2B86A2-05D0-474F-8490-05EBD1DD7D89}" type="pres">
      <dgm:prSet presAssocID="{44182056-F235-45C3-86AF-5EEC68A19555}" presName="Name0" presStyleCnt="0">
        <dgm:presLayoutVars>
          <dgm:dir/>
          <dgm:resizeHandles val="exact"/>
        </dgm:presLayoutVars>
      </dgm:prSet>
      <dgm:spPr/>
    </dgm:pt>
    <dgm:pt modelId="{14EE401A-690D-43FC-B065-0BFA0BD4531F}" type="pres">
      <dgm:prSet presAssocID="{3ACD548B-4A5F-400A-ACFF-5DFCB71492CA}" presName="parTxOnly" presStyleLbl="node1" presStyleIdx="0" presStyleCnt="2">
        <dgm:presLayoutVars>
          <dgm:bulletEnabled val="1"/>
        </dgm:presLayoutVars>
      </dgm:prSet>
      <dgm:spPr>
        <a:solidFill>
          <a:schemeClr val="bg1">
            <a:lumMod val="85000"/>
          </a:schemeClr>
        </a:solidFill>
      </dgm:spPr>
    </dgm:pt>
    <dgm:pt modelId="{1B8AA9D0-C414-42C6-97F6-38F659B1E84A}" type="pres">
      <dgm:prSet presAssocID="{9426B065-8703-4A28-8A5A-39DDBF21EB65}" presName="parSpace" presStyleCnt="0"/>
      <dgm:spPr/>
    </dgm:pt>
    <dgm:pt modelId="{7383C85F-E4AF-4E1B-9B54-3DD0DEABF80D}" type="pres">
      <dgm:prSet presAssocID="{46DB8710-4804-465B-8AAB-6282F6806456}" presName="parTxOnly" presStyleLbl="node1" presStyleIdx="1" presStyleCnt="2">
        <dgm:presLayoutVars>
          <dgm:bulletEnabled val="1"/>
        </dgm:presLayoutVars>
      </dgm:prSet>
      <dgm:spPr>
        <a:solidFill>
          <a:schemeClr val="bg1">
            <a:lumMod val="85000"/>
          </a:schemeClr>
        </a:solidFill>
      </dgm:spPr>
    </dgm:pt>
  </dgm:ptLst>
  <dgm:cxnLst>
    <dgm:cxn modelId="{6BF6F53F-69E6-4C68-9149-D7F6D1958B82}" srcId="{44182056-F235-45C3-86AF-5EEC68A19555}" destId="{3ACD548B-4A5F-400A-ACFF-5DFCB71492CA}" srcOrd="0" destOrd="0" parTransId="{A0F29126-B23B-4C3F-BF59-263B5C6AEA9B}" sibTransId="{9426B065-8703-4A28-8A5A-39DDBF21EB65}"/>
    <dgm:cxn modelId="{C49CA075-E945-4E51-95B8-8A5C48E24B9B}" type="presOf" srcId="{44182056-F235-45C3-86AF-5EEC68A19555}" destId="{DA2B86A2-05D0-474F-8490-05EBD1DD7D89}" srcOrd="0" destOrd="0" presId="urn:microsoft.com/office/officeart/2005/8/layout/hChevron3"/>
    <dgm:cxn modelId="{0B975F9E-B6BC-4F22-B9A3-5922E6544AFB}" srcId="{44182056-F235-45C3-86AF-5EEC68A19555}" destId="{46DB8710-4804-465B-8AAB-6282F6806456}" srcOrd="1" destOrd="0" parTransId="{5D2ED8ED-2A29-4F02-A1A1-0FD8052D7493}" sibTransId="{AFDAB9BB-953A-454D-9077-F19E3CCB91EF}"/>
    <dgm:cxn modelId="{233CB8B8-EB84-4464-BB10-DF81DC49DD44}" type="presOf" srcId="{3ACD548B-4A5F-400A-ACFF-5DFCB71492CA}" destId="{14EE401A-690D-43FC-B065-0BFA0BD4531F}" srcOrd="0" destOrd="0" presId="urn:microsoft.com/office/officeart/2005/8/layout/hChevron3"/>
    <dgm:cxn modelId="{29AA86C6-C34F-4191-A0CE-53BAA55DECC7}" type="presOf" srcId="{46DB8710-4804-465B-8AAB-6282F6806456}" destId="{7383C85F-E4AF-4E1B-9B54-3DD0DEABF80D}" srcOrd="0" destOrd="0" presId="urn:microsoft.com/office/officeart/2005/8/layout/hChevron3"/>
    <dgm:cxn modelId="{6D633800-A84E-44CA-B920-C0473EE00C6A}" type="presParOf" srcId="{DA2B86A2-05D0-474F-8490-05EBD1DD7D89}" destId="{14EE401A-690D-43FC-B065-0BFA0BD4531F}" srcOrd="0" destOrd="0" presId="urn:microsoft.com/office/officeart/2005/8/layout/hChevron3"/>
    <dgm:cxn modelId="{9F26FFC2-F9A9-401B-BEBF-3698E999F50B}" type="presParOf" srcId="{DA2B86A2-05D0-474F-8490-05EBD1DD7D89}" destId="{1B8AA9D0-C414-42C6-97F6-38F659B1E84A}" srcOrd="1" destOrd="0" presId="urn:microsoft.com/office/officeart/2005/8/layout/hChevron3"/>
    <dgm:cxn modelId="{041FB9D0-BAEA-45BD-BF11-7166197646AB}" type="presParOf" srcId="{DA2B86A2-05D0-474F-8490-05EBD1DD7D89}" destId="{7383C85F-E4AF-4E1B-9B54-3DD0DEABF80D}" srcOrd="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7E6D7-814A-4FAC-90D7-D37C74D7F7B1}">
      <dsp:nvSpPr>
        <dsp:cNvPr id="0" name=""/>
        <dsp:cNvSpPr/>
      </dsp:nvSpPr>
      <dsp:spPr>
        <a:xfrm>
          <a:off x="0" y="2381714"/>
          <a:ext cx="11309194" cy="0"/>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111954-8416-4727-AEDD-317C071915E1}">
      <dsp:nvSpPr>
        <dsp:cNvPr id="0" name=""/>
        <dsp:cNvSpPr/>
      </dsp:nvSpPr>
      <dsp:spPr>
        <a:xfrm>
          <a:off x="339275" y="1476662"/>
          <a:ext cx="4976045" cy="571611"/>
        </a:xfrm>
        <a:prstGeom prst="rect">
          <a:avLst/>
        </a:prstGeom>
        <a:solidFill>
          <a:srgbClr val="18065C"/>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l-GR" sz="2000" kern="1200" err="1">
              <a:latin typeface="Calibri Light" panose="020F0302020204030204"/>
            </a:rPr>
            <a:t>Discriminator</a:t>
          </a:r>
          <a:endParaRPr lang="el-GR" sz="2000" kern="1200"/>
        </a:p>
      </dsp:txBody>
      <dsp:txXfrm>
        <a:off x="339275" y="1476662"/>
        <a:ext cx="4976045" cy="571611"/>
      </dsp:txXfrm>
    </dsp:sp>
    <dsp:sp modelId="{14DBD345-0E29-43A1-B79C-6ADC3BAAC6A2}">
      <dsp:nvSpPr>
        <dsp:cNvPr id="0" name=""/>
        <dsp:cNvSpPr/>
      </dsp:nvSpPr>
      <dsp:spPr>
        <a:xfrm>
          <a:off x="339275" y="576821"/>
          <a:ext cx="4976045" cy="899841"/>
        </a:xfrm>
        <a:prstGeom prst="rect">
          <a:avLst/>
        </a:prstGeom>
        <a:solidFill>
          <a:srgbClr val="D6CCFF"/>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l-GR" sz="1700" kern="1200" err="1">
              <a:solidFill>
                <a:srgbClr val="000000"/>
              </a:solidFill>
              <a:latin typeface="Calibri"/>
              <a:ea typeface="Calibri"/>
              <a:cs typeface="Calibri"/>
            </a:rPr>
            <a:t>Classification</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becomes</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fully</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random</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coin-flip</a:t>
          </a:r>
          <a:r>
            <a:rPr lang="el-GR" sz="1700" kern="1200">
              <a:latin typeface="Calibri"/>
              <a:cs typeface="Calibri"/>
            </a:rPr>
            <a:t>).</a:t>
          </a:r>
          <a:endParaRPr lang="el-GR" sz="1700" kern="1200"/>
        </a:p>
        <a:p>
          <a:pPr marL="0" lvl="0" indent="0" algn="l" defTabSz="755650">
            <a:lnSpc>
              <a:spcPct val="90000"/>
            </a:lnSpc>
            <a:spcBef>
              <a:spcPct val="0"/>
            </a:spcBef>
            <a:spcAft>
              <a:spcPct val="35000"/>
            </a:spcAft>
            <a:buNone/>
          </a:pPr>
          <a:r>
            <a:rPr lang="el-GR" sz="1700" b="0" kern="1200" err="1">
              <a:solidFill>
                <a:srgbClr val="000000"/>
              </a:solidFill>
              <a:latin typeface="Calibri"/>
              <a:ea typeface="Calibri"/>
              <a:cs typeface="Calibri"/>
            </a:rPr>
            <a:t>Discriminator</a:t>
          </a:r>
          <a:r>
            <a:rPr lang="el-GR" sz="1700" b="0" kern="1200">
              <a:solidFill>
                <a:srgbClr val="000000"/>
              </a:solidFill>
              <a:latin typeface="Calibri"/>
              <a:ea typeface="Calibri"/>
              <a:cs typeface="Calibri"/>
            </a:rPr>
            <a:t> </a:t>
          </a:r>
          <a:r>
            <a:rPr lang="el-GR" sz="1700" b="0" kern="1200" err="1">
              <a:solidFill>
                <a:srgbClr val="000000"/>
              </a:solidFill>
              <a:latin typeface="Calibri"/>
              <a:ea typeface="Calibri"/>
              <a:cs typeface="Calibri"/>
            </a:rPr>
            <a:t>becomes</a:t>
          </a:r>
          <a:r>
            <a:rPr lang="el-GR" sz="1700" b="0" kern="1200">
              <a:solidFill>
                <a:srgbClr val="000000"/>
              </a:solidFill>
              <a:latin typeface="Calibri"/>
              <a:ea typeface="Calibri"/>
              <a:cs typeface="Calibri"/>
            </a:rPr>
            <a:t> </a:t>
          </a:r>
          <a:r>
            <a:rPr lang="el-GR" sz="1700" b="0" kern="1200" err="1">
              <a:solidFill>
                <a:srgbClr val="000000"/>
              </a:solidFill>
              <a:latin typeface="Calibri"/>
              <a:ea typeface="Calibri"/>
              <a:cs typeface="Calibri"/>
            </a:rPr>
            <a:t>unreliable</a:t>
          </a:r>
          <a:r>
            <a:rPr lang="el-GR" sz="1700" b="0" kern="1200">
              <a:solidFill>
                <a:srgbClr val="000000"/>
              </a:solidFill>
              <a:latin typeface="Calibri"/>
              <a:ea typeface="Calibri"/>
              <a:cs typeface="Calibri"/>
            </a:rPr>
            <a:t>.</a:t>
          </a:r>
          <a:endParaRPr lang="el-GR" sz="1700" b="0" kern="1200">
            <a:latin typeface="Calibri"/>
            <a:ea typeface="Calibri"/>
            <a:cs typeface="Calibri"/>
          </a:endParaRPr>
        </a:p>
      </dsp:txBody>
      <dsp:txXfrm>
        <a:off x="339275" y="576821"/>
        <a:ext cx="4976045" cy="899841"/>
      </dsp:txXfrm>
    </dsp:sp>
    <dsp:sp modelId="{3240083B-A533-4C4E-8008-B9FF9A8727AF}">
      <dsp:nvSpPr>
        <dsp:cNvPr id="0" name=""/>
        <dsp:cNvSpPr/>
      </dsp:nvSpPr>
      <dsp:spPr>
        <a:xfrm>
          <a:off x="2827298" y="2048274"/>
          <a:ext cx="0" cy="333439"/>
        </a:xfrm>
        <a:prstGeom prst="line">
          <a:avLst/>
        </a:prstGeom>
        <a:solidFill>
          <a:schemeClr val="tx1"/>
        </a:solid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50ACCE-D54E-4741-903C-BE17A1C95A7E}">
      <dsp:nvSpPr>
        <dsp:cNvPr id="0" name=""/>
        <dsp:cNvSpPr/>
      </dsp:nvSpPr>
      <dsp:spPr>
        <a:xfrm>
          <a:off x="3166574" y="2715153"/>
          <a:ext cx="4976045" cy="571611"/>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l-GR" sz="2000" kern="1200">
              <a:latin typeface="Calibri Light" panose="020F0302020204030204"/>
            </a:rPr>
            <a:t>GAN</a:t>
          </a:r>
          <a:endParaRPr lang="el-GR" sz="2000" kern="1200"/>
        </a:p>
      </dsp:txBody>
      <dsp:txXfrm>
        <a:off x="3166574" y="2715153"/>
        <a:ext cx="4976045" cy="571611"/>
      </dsp:txXfrm>
    </dsp:sp>
    <dsp:sp modelId="{92776D9E-ABD0-4DB7-8BEC-36BEBC0E7BDA}">
      <dsp:nvSpPr>
        <dsp:cNvPr id="0" name=""/>
        <dsp:cNvSpPr/>
      </dsp:nvSpPr>
      <dsp:spPr>
        <a:xfrm>
          <a:off x="3166574" y="3286765"/>
          <a:ext cx="4976045" cy="809857"/>
        </a:xfrm>
        <a:prstGeom prst="rect">
          <a:avLst/>
        </a:prstGeom>
        <a:solidFill>
          <a:schemeClr val="bg1"/>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rtl="0">
            <a:lnSpc>
              <a:spcPct val="90000"/>
            </a:lnSpc>
            <a:spcBef>
              <a:spcPct val="0"/>
            </a:spcBef>
            <a:spcAft>
              <a:spcPct val="35000"/>
            </a:spcAft>
            <a:buNone/>
          </a:pPr>
          <a:r>
            <a:rPr lang="el-GR" sz="1700" i="1" kern="1200">
              <a:solidFill>
                <a:srgbClr val="000000"/>
              </a:solidFill>
              <a:latin typeface="Calibri"/>
              <a:ea typeface="Calibri"/>
              <a:cs typeface="Calibri"/>
            </a:rPr>
            <a:t>convergence</a:t>
          </a:r>
          <a:r>
            <a:rPr lang="el-GR" sz="1700" kern="1200">
              <a:solidFill>
                <a:srgbClr val="000000"/>
              </a:solidFill>
              <a:latin typeface="Calibri"/>
              <a:ea typeface="Calibri"/>
              <a:cs typeface="Calibri"/>
            </a:rPr>
            <a:t> is a </a:t>
          </a:r>
          <a:r>
            <a:rPr lang="el-GR" sz="1700" i="1" kern="1200">
              <a:solidFill>
                <a:srgbClr val="000000"/>
              </a:solidFill>
              <a:latin typeface="Calibri"/>
              <a:ea typeface="Calibri"/>
              <a:cs typeface="Calibri"/>
            </a:rPr>
            <a:t>dynamic</a:t>
          </a:r>
          <a:r>
            <a:rPr lang="el-GR" sz="1700" kern="1200">
              <a:solidFill>
                <a:srgbClr val="000000"/>
              </a:solidFill>
              <a:latin typeface="Calibri"/>
              <a:ea typeface="Calibri"/>
              <a:cs typeface="Calibri"/>
            </a:rPr>
            <a:t> process, rather than a stable state.</a:t>
          </a:r>
          <a:endParaRPr lang="el-GR" sz="1700" kern="1200"/>
        </a:p>
      </dsp:txBody>
      <dsp:txXfrm>
        <a:off x="3166574" y="3286765"/>
        <a:ext cx="4976045" cy="809857"/>
      </dsp:txXfrm>
    </dsp:sp>
    <dsp:sp modelId="{88652881-3B34-476A-A181-2AE3CF395B64}">
      <dsp:nvSpPr>
        <dsp:cNvPr id="0" name=""/>
        <dsp:cNvSpPr/>
      </dsp:nvSpPr>
      <dsp:spPr>
        <a:xfrm>
          <a:off x="5654597" y="2381713"/>
          <a:ext cx="0" cy="333439"/>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187B8CF-9F17-446C-8472-2F430C0018D1}">
      <dsp:nvSpPr>
        <dsp:cNvPr id="0" name=""/>
        <dsp:cNvSpPr/>
      </dsp:nvSpPr>
      <dsp:spPr>
        <a:xfrm rot="2700000">
          <a:off x="2790247" y="2344663"/>
          <a:ext cx="74101" cy="74101"/>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A070DB-250D-48FB-A14A-ADFDB64F1F6B}">
      <dsp:nvSpPr>
        <dsp:cNvPr id="0" name=""/>
        <dsp:cNvSpPr/>
      </dsp:nvSpPr>
      <dsp:spPr>
        <a:xfrm rot="2700000">
          <a:off x="5617546" y="2344663"/>
          <a:ext cx="74101" cy="74101"/>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283237-F8DB-4F5A-9BE5-0FC87C0C3621}">
      <dsp:nvSpPr>
        <dsp:cNvPr id="0" name=""/>
        <dsp:cNvSpPr/>
      </dsp:nvSpPr>
      <dsp:spPr>
        <a:xfrm>
          <a:off x="5993872" y="1476662"/>
          <a:ext cx="4976045" cy="571611"/>
        </a:xfrm>
        <a:prstGeom prst="rect">
          <a:avLst/>
        </a:prstGeom>
        <a:solidFill>
          <a:srgbClr val="5E050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l-GR" sz="2000" kern="1200" err="1">
              <a:latin typeface="Calibri Light" panose="020F0302020204030204"/>
            </a:rPr>
            <a:t>Generator</a:t>
          </a:r>
          <a:endParaRPr lang="el-GR" sz="2000" kern="1200"/>
        </a:p>
      </dsp:txBody>
      <dsp:txXfrm>
        <a:off x="5993872" y="1476662"/>
        <a:ext cx="4976045" cy="571611"/>
      </dsp:txXfrm>
    </dsp:sp>
    <dsp:sp modelId="{F55FF702-9BF4-4967-8EB4-23C6DFC72241}">
      <dsp:nvSpPr>
        <dsp:cNvPr id="0" name=""/>
        <dsp:cNvSpPr/>
      </dsp:nvSpPr>
      <dsp:spPr>
        <a:xfrm>
          <a:off x="5993872" y="252878"/>
          <a:ext cx="4976045" cy="1223784"/>
        </a:xfrm>
        <a:prstGeom prst="rect">
          <a:avLst/>
        </a:prstGeom>
        <a:solidFill>
          <a:srgbClr val="FFD6D6"/>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l" defTabSz="755650">
            <a:lnSpc>
              <a:spcPct val="90000"/>
            </a:lnSpc>
            <a:spcBef>
              <a:spcPct val="0"/>
            </a:spcBef>
            <a:spcAft>
              <a:spcPct val="35000"/>
            </a:spcAft>
            <a:buNone/>
          </a:pPr>
          <a:r>
            <a:rPr lang="el-GR" sz="1700" kern="1200" err="1">
              <a:solidFill>
                <a:srgbClr val="000000"/>
              </a:solidFill>
              <a:latin typeface="Calibri"/>
              <a:ea typeface="Calibri"/>
              <a:cs typeface="Calibri"/>
            </a:rPr>
            <a:t>if</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training</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commences</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after</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convergence</a:t>
          </a:r>
          <a:r>
            <a:rPr lang="el-GR" sz="1700" kern="1200">
              <a:latin typeface="Calibri"/>
              <a:ea typeface="Calibri"/>
              <a:cs typeface="Calibri"/>
            </a:rPr>
            <a:t>,</a:t>
          </a:r>
        </a:p>
        <a:p>
          <a:pPr marL="0" lvl="0" indent="0" algn="l" defTabSz="755650" rtl="0">
            <a:lnSpc>
              <a:spcPct val="90000"/>
            </a:lnSpc>
            <a:spcBef>
              <a:spcPct val="0"/>
            </a:spcBef>
            <a:spcAft>
              <a:spcPct val="35000"/>
            </a:spcAft>
            <a:buNone/>
          </a:pPr>
          <a:r>
            <a:rPr lang="el-GR" sz="1700" kern="1200">
              <a:solidFill>
                <a:srgbClr val="000000"/>
              </a:solidFill>
              <a:latin typeface="Calibri"/>
              <a:ea typeface="Calibri"/>
              <a:cs typeface="Calibri"/>
            </a:rPr>
            <a:t>the </a:t>
          </a:r>
          <a:r>
            <a:rPr lang="el-GR" sz="1700" kern="1200" err="1">
              <a:solidFill>
                <a:srgbClr val="000000"/>
              </a:solidFill>
              <a:latin typeface="Calibri"/>
              <a:ea typeface="Calibri"/>
              <a:cs typeface="Calibri"/>
            </a:rPr>
            <a:t>generator</a:t>
          </a:r>
          <a:r>
            <a:rPr lang="el-GR" sz="1700" kern="1200">
              <a:solidFill>
                <a:srgbClr val="000000"/>
              </a:solidFill>
              <a:latin typeface="Calibri"/>
              <a:ea typeface="Calibri"/>
              <a:cs typeface="Calibri"/>
            </a:rPr>
            <a:t> </a:t>
          </a:r>
          <a:r>
            <a:rPr lang="el-GR" sz="1700" kern="1200" err="1">
              <a:solidFill>
                <a:srgbClr val="000000"/>
              </a:solidFill>
              <a:latin typeface="Calibri"/>
              <a:ea typeface="Calibri"/>
              <a:cs typeface="Calibri"/>
            </a:rPr>
            <a:t>receives</a:t>
          </a:r>
          <a:r>
            <a:rPr lang="el-GR" sz="1700" kern="1200">
              <a:solidFill>
                <a:srgbClr val="000000"/>
              </a:solidFill>
              <a:latin typeface="Calibri"/>
              <a:ea typeface="Calibri"/>
              <a:cs typeface="Calibri"/>
            </a:rPr>
            <a:t> </a:t>
          </a:r>
          <a:r>
            <a:rPr lang="el-GR" sz="1700" kern="1200" err="1">
              <a:latin typeface="Calibri"/>
              <a:ea typeface="Calibri"/>
              <a:cs typeface="Calibri"/>
            </a:rPr>
            <a:t>unreliable</a:t>
          </a:r>
          <a:r>
            <a:rPr lang="el-GR" sz="1700" kern="1200">
              <a:latin typeface="Calibri"/>
              <a:ea typeface="Calibri"/>
              <a:cs typeface="Calibri"/>
            </a:rPr>
            <a:t> </a:t>
          </a:r>
          <a:r>
            <a:rPr lang="el-GR" sz="1700" kern="1200" err="1">
              <a:latin typeface="Calibri"/>
              <a:ea typeface="Calibri"/>
              <a:cs typeface="Calibri"/>
            </a:rPr>
            <a:t>feedback</a:t>
          </a:r>
          <a:r>
            <a:rPr lang="el-GR" sz="1700" kern="1200">
              <a:latin typeface="Calibri"/>
              <a:ea typeface="Calibri"/>
              <a:cs typeface="Calibri"/>
            </a:rPr>
            <a:t>,</a:t>
          </a:r>
          <a:r>
            <a:rPr lang="el-GR" sz="1700" kern="1200">
              <a:solidFill>
                <a:srgbClr val="000000"/>
              </a:solidFill>
              <a:latin typeface="Calibri"/>
              <a:ea typeface="Calibri"/>
              <a:cs typeface="Calibri"/>
            </a:rPr>
            <a:t>  </a:t>
          </a:r>
          <a:endParaRPr lang="el-GR" sz="1700" b="0" kern="1200">
            <a:solidFill>
              <a:srgbClr val="000000"/>
            </a:solidFill>
            <a:latin typeface="Calibri"/>
            <a:ea typeface="Calibri"/>
            <a:cs typeface="Calibri"/>
          </a:endParaRPr>
        </a:p>
        <a:p>
          <a:pPr marL="0" lvl="0" indent="0" algn="l" defTabSz="755650">
            <a:lnSpc>
              <a:spcPct val="90000"/>
            </a:lnSpc>
            <a:spcBef>
              <a:spcPct val="0"/>
            </a:spcBef>
            <a:spcAft>
              <a:spcPct val="35000"/>
            </a:spcAft>
            <a:buNone/>
          </a:pPr>
          <a:r>
            <a:rPr lang="el-GR" sz="1700" b="0" kern="1200" err="1">
              <a:solidFill>
                <a:srgbClr val="000000"/>
              </a:solidFill>
              <a:latin typeface="Calibri"/>
              <a:ea typeface="Calibri"/>
              <a:cs typeface="Calibri"/>
            </a:rPr>
            <a:t>decreasing</a:t>
          </a:r>
          <a:r>
            <a:rPr lang="el-GR" sz="1700" b="0" kern="1200">
              <a:solidFill>
                <a:srgbClr val="000000"/>
              </a:solidFill>
              <a:latin typeface="Calibri"/>
              <a:ea typeface="Calibri"/>
              <a:cs typeface="Calibri"/>
            </a:rPr>
            <a:t> </a:t>
          </a:r>
          <a:r>
            <a:rPr lang="el-GR" sz="1700" b="0" kern="1200" err="1">
              <a:solidFill>
                <a:srgbClr val="000000"/>
              </a:solidFill>
              <a:latin typeface="Calibri"/>
              <a:ea typeface="Calibri"/>
              <a:cs typeface="Calibri"/>
            </a:rPr>
            <a:t>its</a:t>
          </a:r>
          <a:r>
            <a:rPr lang="el-GR" sz="1700" b="0" kern="1200">
              <a:solidFill>
                <a:srgbClr val="000000"/>
              </a:solidFill>
              <a:latin typeface="Calibri"/>
              <a:ea typeface="Calibri"/>
              <a:cs typeface="Calibri"/>
            </a:rPr>
            <a:t> </a:t>
          </a:r>
          <a:r>
            <a:rPr lang="el-GR" sz="1700" b="0" kern="1200" err="1">
              <a:solidFill>
                <a:srgbClr val="000000"/>
              </a:solidFill>
              <a:latin typeface="Calibri"/>
              <a:ea typeface="Calibri"/>
              <a:cs typeface="Calibri"/>
            </a:rPr>
            <a:t>output</a:t>
          </a:r>
          <a:r>
            <a:rPr lang="el-GR" sz="1700" b="0" kern="1200">
              <a:solidFill>
                <a:srgbClr val="000000"/>
              </a:solidFill>
              <a:latin typeface="Calibri"/>
              <a:ea typeface="Calibri"/>
              <a:cs typeface="Calibri"/>
            </a:rPr>
            <a:t> </a:t>
          </a:r>
          <a:r>
            <a:rPr lang="el-GR" sz="1700" b="0" kern="1200" err="1">
              <a:solidFill>
                <a:srgbClr val="000000"/>
              </a:solidFill>
              <a:latin typeface="Calibri"/>
              <a:ea typeface="Calibri"/>
              <a:cs typeface="Calibri"/>
            </a:rPr>
            <a:t>quality</a:t>
          </a:r>
          <a:r>
            <a:rPr lang="el-GR" sz="1700" b="0" kern="1200">
              <a:solidFill>
                <a:srgbClr val="000000"/>
              </a:solidFill>
              <a:latin typeface="Calibri"/>
              <a:ea typeface="Calibri"/>
              <a:cs typeface="Calibri"/>
            </a:rPr>
            <a:t>.</a:t>
          </a:r>
          <a:endParaRPr lang="el-GR" sz="1700" kern="1200"/>
        </a:p>
      </dsp:txBody>
      <dsp:txXfrm>
        <a:off x="5993872" y="252878"/>
        <a:ext cx="4976045" cy="1223784"/>
      </dsp:txXfrm>
    </dsp:sp>
    <dsp:sp modelId="{1F011D17-1062-443F-9D0A-5957044357C1}">
      <dsp:nvSpPr>
        <dsp:cNvPr id="0" name=""/>
        <dsp:cNvSpPr/>
      </dsp:nvSpPr>
      <dsp:spPr>
        <a:xfrm>
          <a:off x="8481895" y="2048274"/>
          <a:ext cx="0" cy="333439"/>
        </a:xfrm>
        <a:prstGeom prst="line">
          <a:avLst/>
        </a:prstGeom>
        <a:solidFill>
          <a:schemeClr val="tx1"/>
        </a:solid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2B03E8C-C7F8-4A96-B64E-FB7553D7B412}">
      <dsp:nvSpPr>
        <dsp:cNvPr id="0" name=""/>
        <dsp:cNvSpPr/>
      </dsp:nvSpPr>
      <dsp:spPr>
        <a:xfrm rot="2700000">
          <a:off x="8444844" y="2344663"/>
          <a:ext cx="74101" cy="74101"/>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FB954-FC60-4724-8D2E-28EB8AFEAB10}">
      <dsp:nvSpPr>
        <dsp:cNvPr id="0" name=""/>
        <dsp:cNvSpPr/>
      </dsp:nvSpPr>
      <dsp:spPr>
        <a:xfrm>
          <a:off x="5872" y="188428"/>
          <a:ext cx="2586252" cy="86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a:cs typeface="Calibri"/>
            </a:rPr>
            <a:t>Generator</a:t>
          </a:r>
        </a:p>
      </dsp:txBody>
      <dsp:txXfrm>
        <a:off x="437872" y="188428"/>
        <a:ext cx="1722252" cy="864000"/>
      </dsp:txXfrm>
    </dsp:sp>
    <dsp:sp modelId="{E0057F95-789C-45AC-9C09-727A8BFE04B6}">
      <dsp:nvSpPr>
        <dsp:cNvPr id="0" name=""/>
        <dsp:cNvSpPr/>
      </dsp:nvSpPr>
      <dsp:spPr>
        <a:xfrm>
          <a:off x="5872" y="1160428"/>
          <a:ext cx="2069002"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Calibri"/>
              <a:cs typeface="Calibri"/>
            </a:rPr>
            <a:t>Input: Image</a:t>
          </a:r>
        </a:p>
        <a:p>
          <a:pPr marL="171450" lvl="1" indent="-171450" algn="l" defTabSz="711200">
            <a:lnSpc>
              <a:spcPct val="90000"/>
            </a:lnSpc>
            <a:spcBef>
              <a:spcPct val="0"/>
            </a:spcBef>
            <a:spcAft>
              <a:spcPct val="15000"/>
            </a:spcAft>
            <a:buChar char="•"/>
          </a:pPr>
          <a:r>
            <a:rPr lang="en-US" sz="1600" kern="1200">
              <a:latin typeface="Calibri"/>
              <a:cs typeface="Calibri"/>
            </a:rPr>
            <a:t>Output: Generated Image</a:t>
          </a:r>
        </a:p>
      </dsp:txBody>
      <dsp:txXfrm>
        <a:off x="5872" y="1160428"/>
        <a:ext cx="2069002" cy="2385000"/>
      </dsp:txXfrm>
    </dsp:sp>
    <dsp:sp modelId="{6B0503B8-6A90-4678-8ABF-1322960A8F45}">
      <dsp:nvSpPr>
        <dsp:cNvPr id="0" name=""/>
        <dsp:cNvSpPr/>
      </dsp:nvSpPr>
      <dsp:spPr>
        <a:xfrm>
          <a:off x="2376125" y="188428"/>
          <a:ext cx="2586252" cy="86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cs typeface="Calibri"/>
            </a:rPr>
            <a:t>Discriminator:</a:t>
          </a:r>
        </a:p>
      </dsp:txBody>
      <dsp:txXfrm>
        <a:off x="2808125" y="188428"/>
        <a:ext cx="1722252" cy="864000"/>
      </dsp:txXfrm>
    </dsp:sp>
    <dsp:sp modelId="{B7C91DA8-5953-4DEE-9BA0-FC65EB898D3E}">
      <dsp:nvSpPr>
        <dsp:cNvPr id="0" name=""/>
        <dsp:cNvSpPr/>
      </dsp:nvSpPr>
      <dsp:spPr>
        <a:xfrm>
          <a:off x="2376125" y="1160428"/>
          <a:ext cx="2069002"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Calibri"/>
              <a:cs typeface="Calibri"/>
            </a:rPr>
            <a:t>Input 1: Input Image + Target Image</a:t>
          </a:r>
        </a:p>
        <a:p>
          <a:pPr marL="171450" lvl="1" indent="-171450" algn="l" defTabSz="711200" rtl="0">
            <a:lnSpc>
              <a:spcPct val="90000"/>
            </a:lnSpc>
            <a:spcBef>
              <a:spcPct val="0"/>
            </a:spcBef>
            <a:spcAft>
              <a:spcPct val="15000"/>
            </a:spcAft>
            <a:buChar char="•"/>
          </a:pPr>
          <a:r>
            <a:rPr lang="en-US" sz="1600" kern="1200"/>
            <a:t>Output 1: Discriminator Score for Input-Target Pair </a:t>
          </a:r>
          <a:endParaRPr lang="en-US" sz="1600" kern="1200">
            <a:latin typeface="Calibri"/>
            <a:cs typeface="Calibri"/>
          </a:endParaRPr>
        </a:p>
        <a:p>
          <a:pPr marL="171450" lvl="1" indent="-171450" algn="l" defTabSz="711200">
            <a:lnSpc>
              <a:spcPct val="90000"/>
            </a:lnSpc>
            <a:spcBef>
              <a:spcPct val="0"/>
            </a:spcBef>
            <a:spcAft>
              <a:spcPct val="15000"/>
            </a:spcAft>
            <a:buChar char="•"/>
          </a:pPr>
          <a:r>
            <a:rPr lang="en-US" sz="1600" kern="1200">
              <a:latin typeface="Calibri"/>
              <a:cs typeface="Calibri"/>
            </a:rPr>
            <a:t>Input 2: Input Image + Generated Image</a:t>
          </a:r>
        </a:p>
        <a:p>
          <a:pPr marL="171450" lvl="1" indent="-171450" algn="l" defTabSz="711200">
            <a:lnSpc>
              <a:spcPct val="90000"/>
            </a:lnSpc>
            <a:spcBef>
              <a:spcPct val="0"/>
            </a:spcBef>
            <a:spcAft>
              <a:spcPct val="15000"/>
            </a:spcAft>
            <a:buChar char="•"/>
          </a:pPr>
          <a:r>
            <a:rPr lang="en-US" sz="1600" kern="1200">
              <a:latin typeface="Calibri"/>
              <a:cs typeface="Calibri"/>
            </a:rPr>
            <a:t>Output 2: Discriminator Score for Input-Generated Pair</a:t>
          </a:r>
        </a:p>
      </dsp:txBody>
      <dsp:txXfrm>
        <a:off x="2376125" y="1160428"/>
        <a:ext cx="2069002" cy="2385000"/>
      </dsp:txXfrm>
    </dsp:sp>
    <dsp:sp modelId="{4A8D2F91-312B-4D70-8CA7-5DC524C79BD7}">
      <dsp:nvSpPr>
        <dsp:cNvPr id="0" name=""/>
        <dsp:cNvSpPr/>
      </dsp:nvSpPr>
      <dsp:spPr>
        <a:xfrm>
          <a:off x="4746378" y="188428"/>
          <a:ext cx="2586252" cy="86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cs typeface="Calibri"/>
            </a:rPr>
            <a:t>Loss Computation:</a:t>
          </a:r>
        </a:p>
      </dsp:txBody>
      <dsp:txXfrm>
        <a:off x="5178378" y="188428"/>
        <a:ext cx="1722252" cy="864000"/>
      </dsp:txXfrm>
    </dsp:sp>
    <dsp:sp modelId="{5F4E3CA5-0A1B-4B9B-B3B5-E46FD76BD365}">
      <dsp:nvSpPr>
        <dsp:cNvPr id="0" name=""/>
        <dsp:cNvSpPr/>
      </dsp:nvSpPr>
      <dsp:spPr>
        <a:xfrm>
          <a:off x="4746378" y="1160428"/>
          <a:ext cx="2069002"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Calibri"/>
              <a:cs typeface="Calibri"/>
            </a:rPr>
            <a:t>Generator Loss: Adversarial Loss + L1 Loss</a:t>
          </a:r>
        </a:p>
        <a:p>
          <a:pPr marL="171450" lvl="1" indent="-171450" algn="l" defTabSz="711200" rtl="0">
            <a:lnSpc>
              <a:spcPct val="90000"/>
            </a:lnSpc>
            <a:spcBef>
              <a:spcPct val="0"/>
            </a:spcBef>
            <a:spcAft>
              <a:spcPct val="15000"/>
            </a:spcAft>
            <a:buChar char="•"/>
          </a:pPr>
          <a:r>
            <a:rPr lang="en-US" sz="1600" kern="1200">
              <a:latin typeface="Calibri"/>
              <a:cs typeface="Calibri"/>
            </a:rPr>
            <a:t>Discriminator Loss: Sigmoid Crossentropy Loss</a:t>
          </a:r>
        </a:p>
      </dsp:txBody>
      <dsp:txXfrm>
        <a:off x="4746378" y="1160428"/>
        <a:ext cx="2069002" cy="2385000"/>
      </dsp:txXfrm>
    </dsp:sp>
    <dsp:sp modelId="{F7615D53-6360-45B7-B63E-71ED45B81F80}">
      <dsp:nvSpPr>
        <dsp:cNvPr id="0" name=""/>
        <dsp:cNvSpPr/>
      </dsp:nvSpPr>
      <dsp:spPr>
        <a:xfrm>
          <a:off x="7116631" y="188428"/>
          <a:ext cx="2586252" cy="86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cs typeface="Calibri"/>
            </a:rPr>
            <a:t>Gradients Calculation:</a:t>
          </a:r>
        </a:p>
      </dsp:txBody>
      <dsp:txXfrm>
        <a:off x="7548631" y="188428"/>
        <a:ext cx="1722252" cy="864000"/>
      </dsp:txXfrm>
    </dsp:sp>
    <dsp:sp modelId="{D79F8AEF-C2BA-4C51-A7DE-EAE69325BA43}">
      <dsp:nvSpPr>
        <dsp:cNvPr id="0" name=""/>
        <dsp:cNvSpPr/>
      </dsp:nvSpPr>
      <dsp:spPr>
        <a:xfrm>
          <a:off x="7116631" y="1160428"/>
          <a:ext cx="2069002"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Calibri"/>
              <a:cs typeface="Calibri"/>
            </a:rPr>
            <a:t>Generator: Compute gradients of Generator Loss </a:t>
          </a:r>
          <a:r>
            <a:rPr lang="en-US" sz="1600" kern="1200" err="1">
              <a:latin typeface="Calibri"/>
              <a:cs typeface="Calibri"/>
            </a:rPr>
            <a:t>w.r.t.</a:t>
          </a:r>
          <a:r>
            <a:rPr lang="en-US" sz="1600" kern="1200">
              <a:latin typeface="Calibri"/>
              <a:cs typeface="Calibri"/>
            </a:rPr>
            <a:t> Generator Variables</a:t>
          </a:r>
        </a:p>
        <a:p>
          <a:pPr marL="171450" lvl="1" indent="-171450" algn="l" defTabSz="711200">
            <a:lnSpc>
              <a:spcPct val="90000"/>
            </a:lnSpc>
            <a:spcBef>
              <a:spcPct val="0"/>
            </a:spcBef>
            <a:spcAft>
              <a:spcPct val="15000"/>
            </a:spcAft>
            <a:buChar char="•"/>
          </a:pPr>
          <a:r>
            <a:rPr lang="en-US" sz="1600" kern="1200">
              <a:latin typeface="Calibri"/>
              <a:cs typeface="Calibri"/>
            </a:rPr>
            <a:t>Discriminator: Compute gradients of Discriminator Loss </a:t>
          </a:r>
          <a:r>
            <a:rPr lang="en-US" sz="1600" kern="1200" err="1">
              <a:latin typeface="Calibri"/>
              <a:cs typeface="Calibri"/>
            </a:rPr>
            <a:t>w.r.t.</a:t>
          </a:r>
          <a:r>
            <a:rPr lang="en-US" sz="1600" kern="1200">
              <a:latin typeface="Calibri"/>
              <a:cs typeface="Calibri"/>
            </a:rPr>
            <a:t> Discriminator Variables</a:t>
          </a:r>
        </a:p>
      </dsp:txBody>
      <dsp:txXfrm>
        <a:off x="7116631" y="1160428"/>
        <a:ext cx="2069002" cy="2385000"/>
      </dsp:txXfrm>
    </dsp:sp>
    <dsp:sp modelId="{A5EEB6CA-44A0-42E1-A390-FF63EF1C1016}">
      <dsp:nvSpPr>
        <dsp:cNvPr id="0" name=""/>
        <dsp:cNvSpPr/>
      </dsp:nvSpPr>
      <dsp:spPr>
        <a:xfrm>
          <a:off x="9486884" y="188428"/>
          <a:ext cx="2586252" cy="864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cs typeface="Calibri"/>
            </a:rPr>
            <a:t>Optimizer Update:</a:t>
          </a:r>
        </a:p>
      </dsp:txBody>
      <dsp:txXfrm>
        <a:off x="9918884" y="188428"/>
        <a:ext cx="1722252" cy="864000"/>
      </dsp:txXfrm>
    </dsp:sp>
    <dsp:sp modelId="{B16CF549-D3F1-4CDA-A8A4-A0EA3919AB4A}">
      <dsp:nvSpPr>
        <dsp:cNvPr id="0" name=""/>
        <dsp:cNvSpPr/>
      </dsp:nvSpPr>
      <dsp:spPr>
        <a:xfrm>
          <a:off x="9486884" y="1160428"/>
          <a:ext cx="2069002" cy="23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Calibri"/>
              <a:cs typeface="Calibri"/>
            </a:rPr>
            <a:t>Generator: Update Generator Variables using gradients</a:t>
          </a:r>
        </a:p>
        <a:p>
          <a:pPr marL="171450" lvl="1" indent="-171450" algn="l" defTabSz="711200">
            <a:lnSpc>
              <a:spcPct val="90000"/>
            </a:lnSpc>
            <a:spcBef>
              <a:spcPct val="0"/>
            </a:spcBef>
            <a:spcAft>
              <a:spcPct val="15000"/>
            </a:spcAft>
            <a:buChar char="•"/>
          </a:pPr>
          <a:r>
            <a:rPr lang="en-US" sz="1600" kern="1200">
              <a:latin typeface="Calibri"/>
              <a:cs typeface="Calibri"/>
            </a:rPr>
            <a:t>Discriminator: Update Discriminator Variables using gradients</a:t>
          </a:r>
        </a:p>
      </dsp:txBody>
      <dsp:txXfrm>
        <a:off x="9486884" y="1160428"/>
        <a:ext cx="2069002" cy="238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E401A-690D-43FC-B065-0BFA0BD4531F}">
      <dsp:nvSpPr>
        <dsp:cNvPr id="0" name=""/>
        <dsp:cNvSpPr/>
      </dsp:nvSpPr>
      <dsp:spPr>
        <a:xfrm>
          <a:off x="2288" y="0"/>
          <a:ext cx="2000932" cy="376767"/>
        </a:xfrm>
        <a:prstGeom prst="homePlate">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rtl="0">
            <a:lnSpc>
              <a:spcPct val="90000"/>
            </a:lnSpc>
            <a:spcBef>
              <a:spcPct val="0"/>
            </a:spcBef>
            <a:spcAft>
              <a:spcPct val="35000"/>
            </a:spcAft>
            <a:buNone/>
          </a:pPr>
          <a:r>
            <a:rPr lang="el-GR" sz="1900" kern="1200">
              <a:solidFill>
                <a:schemeClr val="tx1">
                  <a:lumMod val="85000"/>
                  <a:lumOff val="15000"/>
                </a:schemeClr>
              </a:solidFill>
              <a:latin typeface="Calibri Light" panose="020F0302020204030204"/>
            </a:rPr>
            <a:t>256 × 256</a:t>
          </a:r>
          <a:endParaRPr lang="el-GR" sz="1900" kern="1200">
            <a:solidFill>
              <a:schemeClr val="tx1">
                <a:lumMod val="85000"/>
                <a:lumOff val="15000"/>
              </a:schemeClr>
            </a:solidFill>
          </a:endParaRPr>
        </a:p>
      </dsp:txBody>
      <dsp:txXfrm>
        <a:off x="2288" y="0"/>
        <a:ext cx="1906740" cy="376767"/>
      </dsp:txXfrm>
    </dsp:sp>
    <dsp:sp modelId="{6DAF9A65-E9F4-4AB5-ABA1-7F55F140B810}">
      <dsp:nvSpPr>
        <dsp:cNvPr id="0" name=""/>
        <dsp:cNvSpPr/>
      </dsp:nvSpPr>
      <dsp:spPr>
        <a:xfrm>
          <a:off x="1603034" y="0"/>
          <a:ext cx="2000932" cy="376767"/>
        </a:xfrm>
        <a:prstGeom prst="chevron">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l-GR" sz="1900" kern="1200">
              <a:solidFill>
                <a:schemeClr val="tx1">
                  <a:lumMod val="85000"/>
                  <a:lumOff val="15000"/>
                </a:schemeClr>
              </a:solidFill>
              <a:latin typeface="Calibri"/>
              <a:cs typeface="Calibri"/>
            </a:rPr>
            <a:t>286 × 286</a:t>
          </a:r>
          <a:endParaRPr lang="el-GR" sz="1900" kern="1200">
            <a:solidFill>
              <a:schemeClr val="tx1">
                <a:lumMod val="85000"/>
                <a:lumOff val="15000"/>
              </a:schemeClr>
            </a:solidFill>
          </a:endParaRPr>
        </a:p>
      </dsp:txBody>
      <dsp:txXfrm>
        <a:off x="1791418" y="0"/>
        <a:ext cx="1624165" cy="376767"/>
      </dsp:txXfrm>
    </dsp:sp>
    <dsp:sp modelId="{7383C85F-E4AF-4E1B-9B54-3DD0DEABF80D}">
      <dsp:nvSpPr>
        <dsp:cNvPr id="0" name=""/>
        <dsp:cNvSpPr/>
      </dsp:nvSpPr>
      <dsp:spPr>
        <a:xfrm>
          <a:off x="3203780" y="0"/>
          <a:ext cx="2000932" cy="376767"/>
        </a:xfrm>
        <a:prstGeom prst="chevron">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l-GR" sz="1900" kern="1200">
              <a:solidFill>
                <a:schemeClr val="tx1">
                  <a:lumMod val="85000"/>
                  <a:lumOff val="15000"/>
                </a:schemeClr>
              </a:solidFill>
              <a:latin typeface="Calibri"/>
              <a:cs typeface="Calibri"/>
            </a:rPr>
            <a:t>256 × 256</a:t>
          </a:r>
          <a:endParaRPr lang="el-GR" sz="1900" kern="1200">
            <a:solidFill>
              <a:schemeClr val="tx1">
                <a:lumMod val="85000"/>
                <a:lumOff val="15000"/>
              </a:schemeClr>
            </a:solidFill>
          </a:endParaRPr>
        </a:p>
      </dsp:txBody>
      <dsp:txXfrm>
        <a:off x="3392164" y="0"/>
        <a:ext cx="1624165" cy="376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E401A-690D-43FC-B065-0BFA0BD4531F}">
      <dsp:nvSpPr>
        <dsp:cNvPr id="0" name=""/>
        <dsp:cNvSpPr/>
      </dsp:nvSpPr>
      <dsp:spPr>
        <a:xfrm>
          <a:off x="2761" y="0"/>
          <a:ext cx="1960729" cy="355601"/>
        </a:xfrm>
        <a:prstGeom prst="homePlate">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rtl="0">
            <a:lnSpc>
              <a:spcPct val="90000"/>
            </a:lnSpc>
            <a:spcBef>
              <a:spcPct val="0"/>
            </a:spcBef>
            <a:spcAft>
              <a:spcPct val="35000"/>
            </a:spcAft>
            <a:buNone/>
          </a:pPr>
          <a:r>
            <a:rPr lang="el-GR" sz="1800" kern="1200">
              <a:solidFill>
                <a:schemeClr val="tx1">
                  <a:lumMod val="85000"/>
                  <a:lumOff val="15000"/>
                </a:schemeClr>
              </a:solidFill>
              <a:latin typeface="Calibri Light" panose="020F0302020204030204"/>
            </a:rPr>
            <a:t>600 × 600</a:t>
          </a:r>
          <a:endParaRPr lang="el-GR" sz="1800" kern="1200">
            <a:solidFill>
              <a:schemeClr val="tx1">
                <a:lumMod val="85000"/>
                <a:lumOff val="15000"/>
              </a:schemeClr>
            </a:solidFill>
          </a:endParaRPr>
        </a:p>
      </dsp:txBody>
      <dsp:txXfrm>
        <a:off x="2761" y="0"/>
        <a:ext cx="1871829" cy="355601"/>
      </dsp:txXfrm>
    </dsp:sp>
    <dsp:sp modelId="{7383C85F-E4AF-4E1B-9B54-3DD0DEABF80D}">
      <dsp:nvSpPr>
        <dsp:cNvPr id="0" name=""/>
        <dsp:cNvSpPr/>
      </dsp:nvSpPr>
      <dsp:spPr>
        <a:xfrm>
          <a:off x="1571345" y="0"/>
          <a:ext cx="1960729" cy="355601"/>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l-GR" sz="1800" kern="1200">
              <a:solidFill>
                <a:schemeClr val="tx1">
                  <a:lumMod val="85000"/>
                  <a:lumOff val="15000"/>
                </a:schemeClr>
              </a:solidFill>
              <a:latin typeface="Calibri"/>
              <a:cs typeface="Calibri"/>
            </a:rPr>
            <a:t>256 × 256</a:t>
          </a:r>
          <a:endParaRPr lang="el-GR" sz="1800" kern="1200">
            <a:solidFill>
              <a:schemeClr val="tx1">
                <a:lumMod val="85000"/>
                <a:lumOff val="15000"/>
              </a:schemeClr>
            </a:solidFill>
          </a:endParaRPr>
        </a:p>
      </dsp:txBody>
      <dsp:txXfrm>
        <a:off x="1749146" y="0"/>
        <a:ext cx="1605128" cy="355601"/>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57B03-EFD5-48C4-BEC6-69E8C8717EB6}" type="datetimeFigureOut">
              <a:t>5/23/2023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E2AB2-0596-4E02-8839-233B4BDF1456}" type="slidenum">
              <a:t>‹#›</a:t>
            </a:fld>
            <a:endParaRPr lang="en-GB"/>
          </a:p>
        </p:txBody>
      </p:sp>
    </p:spTree>
    <p:extLst>
      <p:ext uri="{BB962C8B-B14F-4D97-AF65-F5344CB8AC3E}">
        <p14:creationId xmlns:p14="http://schemas.microsoft.com/office/powerpoint/2010/main" val="1012588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1611.0700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a:cs typeface="Calibri"/>
              </a:rPr>
              <a:t>Generative adversarial networks are essentially used to produce synthetic outputs, </a:t>
            </a:r>
            <a:endParaRPr lang="el-GR"/>
          </a:p>
          <a:p>
            <a:r>
              <a:rPr lang="en-US">
                <a:cs typeface="Calibri"/>
              </a:rPr>
              <a:t>that cannot be distinguished from real instances.</a:t>
            </a:r>
            <a:endParaRPr lang="en-US"/>
          </a:p>
          <a:p>
            <a:endParaRPr lang="en-US">
              <a:cs typeface="Calibri"/>
            </a:endParaRPr>
          </a:p>
          <a:p>
            <a:r>
              <a:rPr lang="en-US">
                <a:cs typeface="Calibri"/>
              </a:rPr>
              <a:t>Typically, GANs consist of two neural networks, the </a:t>
            </a:r>
            <a:r>
              <a:rPr lang="en-US" err="1">
                <a:cs typeface="Calibri"/>
              </a:rPr>
              <a:t>generetor</a:t>
            </a:r>
            <a:r>
              <a:rPr lang="en-US">
                <a:cs typeface="Calibri"/>
              </a:rPr>
              <a:t> that creates fake data as realistic as possible</a:t>
            </a:r>
          </a:p>
          <a:p>
            <a:r>
              <a:rPr lang="en-US">
                <a:cs typeface="Calibri"/>
              </a:rPr>
              <a:t>and the discriminator,  which in turn tries to detect them.</a:t>
            </a:r>
            <a:endParaRPr lang="en-US"/>
          </a:p>
          <a:p>
            <a:endParaRPr lang="en-US">
              <a:cs typeface="Calibri"/>
            </a:endParaRPr>
          </a:p>
          <a:p>
            <a:r>
              <a:rPr lang="en-US">
                <a:cs typeface="Calibri"/>
              </a:rPr>
              <a:t>As the name suggest, the two networks are trained to be adversaries.</a:t>
            </a:r>
            <a:endParaRPr lang="el-GR"/>
          </a:p>
          <a:p>
            <a:endParaRPr lang="en-US"/>
          </a:p>
          <a:p>
            <a:r>
              <a:rPr lang="el-GR"/>
              <a:t>The </a:t>
            </a:r>
            <a:r>
              <a:rPr lang="el-GR" i="1" err="1"/>
              <a:t>training</a:t>
            </a:r>
            <a:r>
              <a:rPr lang="el-GR" i="1"/>
              <a:t> </a:t>
            </a:r>
            <a:r>
              <a:rPr lang="el-GR" i="1" err="1"/>
              <a:t>processes</a:t>
            </a:r>
            <a:r>
              <a:rPr lang="el-GR"/>
              <a:t> </a:t>
            </a:r>
            <a:r>
              <a:rPr lang="el-GR" err="1"/>
              <a:t>do</a:t>
            </a:r>
            <a:r>
              <a:rPr lang="el-GR"/>
              <a:t> </a:t>
            </a:r>
            <a:r>
              <a:rPr lang="el-GR" err="1"/>
              <a:t>not</a:t>
            </a:r>
            <a:r>
              <a:rPr lang="el-GR"/>
              <a:t> </a:t>
            </a:r>
            <a:r>
              <a:rPr lang="el-GR" err="1"/>
              <a:t>happen</a:t>
            </a:r>
            <a:r>
              <a:rPr lang="el-GR"/>
              <a:t> </a:t>
            </a:r>
            <a:r>
              <a:rPr lang="el-GR" err="1"/>
              <a:t>simultaneously</a:t>
            </a:r>
            <a:r>
              <a:rPr lang="el-GR"/>
              <a:t>, </a:t>
            </a:r>
            <a:endParaRPr lang="el-GR">
              <a:cs typeface="Calibri"/>
            </a:endParaRPr>
          </a:p>
          <a:p>
            <a:r>
              <a:rPr lang="el-GR" err="1"/>
              <a:t>but</a:t>
            </a:r>
            <a:r>
              <a:rPr lang="el-GR"/>
              <a:t> </a:t>
            </a:r>
            <a:r>
              <a:rPr lang="el-GR" i="1" err="1"/>
              <a:t>iteratively</a:t>
            </a:r>
            <a:r>
              <a:rPr lang="el-GR" i="1"/>
              <a:t> </a:t>
            </a:r>
            <a:r>
              <a:rPr lang="el-GR" err="1"/>
              <a:t>until</a:t>
            </a:r>
            <a:r>
              <a:rPr lang="el-GR"/>
              <a:t> </a:t>
            </a:r>
            <a:r>
              <a:rPr lang="el-GR" i="1" err="1"/>
              <a:t>convergence</a:t>
            </a:r>
            <a:r>
              <a:rPr lang="el-GR"/>
              <a:t>.</a:t>
            </a:r>
            <a:endParaRPr lang="el-GR">
              <a:cs typeface="Calibri"/>
            </a:endParaRPr>
          </a:p>
          <a:p>
            <a:pPr algn="ctr"/>
            <a:endParaRPr lang="el-GR"/>
          </a:p>
          <a:p>
            <a:endParaRPr lang="en-US">
              <a:cs typeface="Calibri"/>
            </a:endParaRPr>
          </a:p>
        </p:txBody>
      </p:sp>
      <p:sp>
        <p:nvSpPr>
          <p:cNvPr id="4" name="Θέση αριθμού διαφάνειας 3"/>
          <p:cNvSpPr>
            <a:spLocks noGrp="1"/>
          </p:cNvSpPr>
          <p:nvPr>
            <p:ph type="sldNum" sz="quarter" idx="5"/>
          </p:nvPr>
        </p:nvSpPr>
        <p:spPr/>
        <p:txBody>
          <a:bodyPr/>
          <a:lstStyle/>
          <a:p>
            <a:fld id="{53DE2AB2-0596-4E02-8839-233B4BDF1456}" type="slidenum">
              <a:rPr lang="el-GR"/>
              <a:t>4</a:t>
            </a:fld>
            <a:endParaRPr lang="el-GR"/>
          </a:p>
        </p:txBody>
      </p:sp>
    </p:spTree>
    <p:extLst>
      <p:ext uri="{BB962C8B-B14F-4D97-AF65-F5344CB8AC3E}">
        <p14:creationId xmlns:p14="http://schemas.microsoft.com/office/powerpoint/2010/main" val="39552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discriminator, we calculate the real loss and the generated loss:</a:t>
            </a:r>
            <a:endParaRPr lang="en-US" dirty="0">
              <a:cs typeface="Calibri"/>
            </a:endParaRPr>
          </a:p>
          <a:p>
            <a:pPr>
              <a:buFont typeface="Arial"/>
              <a:buChar char="•"/>
            </a:pPr>
            <a:r>
              <a:rPr lang="en-US" dirty="0" err="1"/>
              <a:t>real_loss</a:t>
            </a:r>
            <a:r>
              <a:rPr lang="en-US" dirty="0"/>
              <a:t> is a sigmoid cross-entropy loss of the </a:t>
            </a:r>
            <a:r>
              <a:rPr lang="en-US" b="1" dirty="0"/>
              <a:t>real images</a:t>
            </a:r>
            <a:r>
              <a:rPr lang="en-US" dirty="0"/>
              <a:t> and an </a:t>
            </a:r>
            <a:r>
              <a:rPr lang="en-US" b="1" dirty="0"/>
              <a:t>array of ones(since these are the real images)</a:t>
            </a:r>
            <a:r>
              <a:rPr lang="en-US" dirty="0"/>
              <a:t>. Here we calculate how many of the real images did the discriminator classify as real.</a:t>
            </a:r>
            <a:endParaRPr lang="en-US" dirty="0">
              <a:cs typeface="Calibri"/>
            </a:endParaRPr>
          </a:p>
          <a:p>
            <a:pPr lvl="1"/>
            <a:endParaRPr lang="en-US" dirty="0">
              <a:cs typeface="Calibri"/>
            </a:endParaRPr>
          </a:p>
          <a:p>
            <a:pPr marL="171450" indent="-171450">
              <a:buFont typeface="Arial"/>
              <a:buChar char="•"/>
            </a:pPr>
            <a:r>
              <a:rPr lang="en-US" dirty="0"/>
              <a:t>Likewise, </a:t>
            </a:r>
            <a:r>
              <a:rPr lang="en-US" dirty="0" err="1"/>
              <a:t>generated_loss</a:t>
            </a:r>
            <a:r>
              <a:rPr lang="en-US" dirty="0"/>
              <a:t> is a sigmoid cross-entropy loss of the </a:t>
            </a:r>
            <a:r>
              <a:rPr lang="en-US" b="1" dirty="0"/>
              <a:t>generated images</a:t>
            </a:r>
            <a:r>
              <a:rPr lang="en-US" dirty="0"/>
              <a:t> and an </a:t>
            </a:r>
            <a:r>
              <a:rPr lang="en-US" b="1" dirty="0"/>
              <a:t>array of zeros (since these are the fake images)</a:t>
            </a:r>
            <a:r>
              <a:rPr lang="en-US" dirty="0"/>
              <a:t>.Here we calculate how many of the generated images did the discriminator classify as fake.</a:t>
            </a:r>
            <a:endParaRPr lang="en-US" dirty="0">
              <a:cs typeface="Calibri"/>
            </a:endParaRPr>
          </a:p>
          <a:p>
            <a:pPr marL="171450" indent="-171450">
              <a:buFont typeface="Arial"/>
              <a:buChar char="•"/>
            </a:pPr>
            <a:r>
              <a:rPr lang="en-US" dirty="0">
                <a:cs typeface="Calibri"/>
              </a:rPr>
              <a:t>The total discriminator loss is then then sum of both the real loss and the generated loss.</a:t>
            </a:r>
          </a:p>
          <a:p>
            <a:pPr>
              <a:buFont typeface="Arial"/>
              <a:buChar char="•"/>
            </a:pPr>
            <a:endParaRPr lang="en-US" dirty="0">
              <a:cs typeface="Calibri"/>
            </a:endParaRPr>
          </a:p>
          <a:p>
            <a:pPr>
              <a:buFont typeface="Arial"/>
              <a:buChar char="•"/>
            </a:pPr>
            <a:r>
              <a:rPr lang="en-US" dirty="0">
                <a:cs typeface="Calibri"/>
              </a:rPr>
              <a:t>Since it’s a </a:t>
            </a:r>
            <a:r>
              <a:rPr lang="en-US" dirty="0" err="1">
                <a:cs typeface="Calibri"/>
              </a:rPr>
              <a:t>patchGAN</a:t>
            </a:r>
            <a:r>
              <a:rPr lang="en-US" dirty="0">
                <a:cs typeface="Calibri"/>
              </a:rPr>
              <a:t> there is a 0 or 1 for each patch in the image in a matrix output.  The values of that </a:t>
            </a:r>
            <a:r>
              <a:rPr lang="en-US" dirty="0" err="1">
                <a:cs typeface="Calibri"/>
              </a:rPr>
              <a:t>marix</a:t>
            </a:r>
            <a:r>
              <a:rPr lang="en-US" dirty="0">
                <a:cs typeface="Calibri"/>
              </a:rPr>
              <a:t> are combined together to give a score. </a:t>
            </a:r>
            <a:endParaRPr lang="en-US" dirty="0"/>
          </a:p>
          <a:p>
            <a:pPr>
              <a:buFont typeface="Arial"/>
              <a:buChar char="•"/>
            </a:pPr>
            <a:r>
              <a:rPr lang="en-US" dirty="0"/>
              <a:t>The</a:t>
            </a:r>
            <a:r>
              <a:rPr lang="en-US" dirty="0">
                <a:cs typeface="Calibri"/>
              </a:rPr>
              <a:t> </a:t>
            </a:r>
            <a:r>
              <a:rPr lang="en-US" dirty="0" err="1">
                <a:cs typeface="Calibri"/>
              </a:rPr>
              <a:t>total_loss</a:t>
            </a:r>
            <a:r>
              <a:rPr lang="en-US" dirty="0">
                <a:cs typeface="Calibri"/>
              </a:rPr>
              <a:t> is the sum of </a:t>
            </a:r>
            <a:r>
              <a:rPr lang="en-US" dirty="0" err="1">
                <a:cs typeface="Calibri"/>
              </a:rPr>
              <a:t>real_loss</a:t>
            </a:r>
            <a:r>
              <a:rPr lang="en-US" dirty="0">
                <a:cs typeface="Calibri"/>
              </a:rPr>
              <a:t> and </a:t>
            </a:r>
            <a:r>
              <a:rPr lang="en-US" dirty="0" err="1">
                <a:cs typeface="Calibri"/>
              </a:rPr>
              <a:t>generated_loss</a:t>
            </a:r>
            <a:r>
              <a:rPr lang="en-US" dirty="0">
                <a:cs typeface="Calibri"/>
              </a:rPr>
              <a:t>.</a:t>
            </a:r>
          </a:p>
          <a:p>
            <a:pPr>
              <a:buFont typeface="Arial"/>
              <a:buChar char="•"/>
            </a:pPr>
            <a:r>
              <a:rPr lang="en-US" dirty="0">
                <a:cs typeface="Calibri"/>
              </a:rPr>
              <a:t>Then the gradients of the sum of the losses is calculated.</a:t>
            </a:r>
          </a:p>
          <a:p>
            <a:pPr>
              <a:buFont typeface="Arial"/>
              <a:buChar char="•"/>
            </a:pPr>
            <a:endParaRPr lang="en-US" dirty="0">
              <a:cs typeface="Calibri"/>
            </a:endParaRPr>
          </a:p>
          <a:p>
            <a:pPr>
              <a:buFont typeface="Arial"/>
              <a:buChar char="•"/>
            </a:pPr>
            <a:endParaRPr lang="en-US" dirty="0">
              <a:cs typeface="Calibri"/>
            </a:endParaRPr>
          </a:p>
          <a:p>
            <a:endParaRPr lang="en-US" dirty="0">
              <a:cs typeface="Calibri"/>
            </a:endParaRPr>
          </a:p>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GB"/>
              <a:t>13</a:t>
            </a:fld>
            <a:endParaRPr lang="en-GB"/>
          </a:p>
        </p:txBody>
      </p:sp>
    </p:spTree>
    <p:extLst>
      <p:ext uri="{BB962C8B-B14F-4D97-AF65-F5344CB8AC3E}">
        <p14:creationId xmlns:p14="http://schemas.microsoft.com/office/powerpoint/2010/main" val="151994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p>
          <a:p>
            <a:pPr>
              <a:buFont typeface="Arial"/>
              <a:buChar char="•"/>
            </a:pPr>
            <a:r>
              <a:rPr lang="en-US" dirty="0"/>
              <a:t>During each training step:</a:t>
            </a:r>
            <a:endParaRPr lang="en-US" dirty="0">
              <a:cs typeface="Calibri" panose="020F0502020204030204"/>
            </a:endParaRPr>
          </a:p>
          <a:p>
            <a:pPr>
              <a:buFont typeface="Arial"/>
              <a:buChar char="•"/>
            </a:pPr>
            <a:r>
              <a:rPr lang="en-US" dirty="0"/>
              <a:t>The generator takes an input image and produces an output image.</a:t>
            </a:r>
            <a:endParaRPr lang="en-US" dirty="0">
              <a:cs typeface="Calibri"/>
            </a:endParaRPr>
          </a:p>
          <a:p>
            <a:pPr>
              <a:buFont typeface="Arial"/>
              <a:buChar char="•"/>
            </a:pPr>
            <a:r>
              <a:rPr lang="en-US" dirty="0"/>
              <a:t>The discriminator is invoked twice:</a:t>
            </a:r>
            <a:endParaRPr lang="en-US" dirty="0">
              <a:cs typeface="Calibri"/>
            </a:endParaRPr>
          </a:p>
          <a:p>
            <a:pPr lvl="1">
              <a:buFont typeface="Arial"/>
              <a:buChar char="•"/>
            </a:pPr>
            <a:r>
              <a:rPr lang="en-US" dirty="0"/>
              <a:t>First, With an input image and the corresponding target image.</a:t>
            </a:r>
            <a:endParaRPr lang="en-US" dirty="0">
              <a:cs typeface="Calibri"/>
            </a:endParaRPr>
          </a:p>
          <a:p>
            <a:pPr lvl="1">
              <a:buFont typeface="Arial"/>
              <a:buChar char="•"/>
            </a:pPr>
            <a:r>
              <a:rPr lang="en-US" dirty="0"/>
              <a:t>Second, With an input image and the generated output from the generator.</a:t>
            </a:r>
            <a:endParaRPr lang="en-US" dirty="0">
              <a:cs typeface="Calibri"/>
            </a:endParaRPr>
          </a:p>
          <a:p>
            <a:pPr>
              <a:buFont typeface="Arial"/>
              <a:buChar char="•"/>
            </a:pPr>
            <a:r>
              <a:rPr lang="en-US" dirty="0"/>
              <a:t>Losses are computed for both the generator and the discriminator.</a:t>
            </a:r>
            <a:endParaRPr lang="en-US" dirty="0">
              <a:cs typeface="Calibri"/>
            </a:endParaRPr>
          </a:p>
          <a:p>
            <a:pPr>
              <a:buFont typeface="Arial"/>
              <a:buChar char="•"/>
            </a:pPr>
            <a:r>
              <a:rPr lang="en-US" dirty="0"/>
              <a:t>Gradients of the losses with respect to the generator and discriminator variables are calculated.</a:t>
            </a:r>
            <a:endParaRPr lang="en-US" dirty="0">
              <a:cs typeface="Calibri"/>
            </a:endParaRPr>
          </a:p>
          <a:p>
            <a:pPr>
              <a:buFont typeface="Arial"/>
              <a:buChar char="•"/>
            </a:pPr>
            <a:r>
              <a:rPr lang="en-US" dirty="0"/>
              <a:t>The optimizer is then updated with the gradients applied to the respective variables.</a:t>
            </a: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r>
              <a:rPr lang="en-US" dirty="0"/>
              <a:t>Learning Rate: The learning rate is set to 0.0002, which determines the step size during optimization.</a:t>
            </a:r>
            <a:endParaRPr lang="en-US" dirty="0">
              <a:cs typeface="Calibri" panose="020F0502020204030204"/>
            </a:endParaRPr>
          </a:p>
          <a:p>
            <a:pPr marL="285750" indent="-285750">
              <a:buFont typeface="Arial"/>
              <a:buChar char="•"/>
            </a:pPr>
            <a:r>
              <a:rPr lang="en-US" dirty="0"/>
              <a:t>Momentum Parameter (beta): The momentum parameter (beta) is set to 0.5 for both the discriminator and generator. It controls the exponential decay rate of the first moment estimates of the gradients.</a:t>
            </a:r>
            <a:endParaRPr lang="en-US" dirty="0">
              <a:cs typeface="Calibri" panose="020F0502020204030204"/>
            </a:endParaRPr>
          </a:p>
          <a:p>
            <a:pPr marL="285750" indent="-285750">
              <a:buFont typeface="Arial"/>
              <a:buChar char="•"/>
            </a:pPr>
            <a:r>
              <a:rPr lang="en-US" dirty="0"/>
              <a:t>Epoch Definition: In the context of training, going through all the training images once is considered as completing 1 epoch. For example, in the facades dataset with 400 training images, completing 400 training steps is equivalent to completing 1 epoch.</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US"/>
              <a:t>14</a:t>
            </a:fld>
            <a:endParaRPr lang="en-US"/>
          </a:p>
        </p:txBody>
      </p:sp>
    </p:spTree>
    <p:extLst>
      <p:ext uri="{BB962C8B-B14F-4D97-AF65-F5344CB8AC3E}">
        <p14:creationId xmlns:p14="http://schemas.microsoft.com/office/powerpoint/2010/main" val="236800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a:lnSpc>
                <a:spcPct val="90000"/>
              </a:lnSpc>
              <a:spcAft>
                <a:spcPts val="600"/>
              </a:spcAft>
            </a:pPr>
            <a:r>
              <a:rPr lang="en-US"/>
              <a:t>Training Steps:</a:t>
            </a:r>
            <a:endParaRPr lang="en-US">
              <a:cs typeface="Calibri" panose="020F0502020204030204"/>
            </a:endParaRPr>
          </a:p>
          <a:p>
            <a:pPr marL="342900" indent="-228600">
              <a:lnSpc>
                <a:spcPct val="90000"/>
              </a:lnSpc>
              <a:spcAft>
                <a:spcPts val="600"/>
              </a:spcAft>
              <a:buFont typeface="Arial,Sans-Serif"/>
              <a:buChar char="•"/>
            </a:pPr>
            <a:r>
              <a:rPr lang="en-US"/>
              <a:t>For each example input the generator generates an output.</a:t>
            </a:r>
            <a:endParaRPr lang="en-US">
              <a:cs typeface="Calibri"/>
            </a:endParaRPr>
          </a:p>
          <a:p>
            <a:pPr marL="342900" indent="-228600">
              <a:lnSpc>
                <a:spcPct val="90000"/>
              </a:lnSpc>
              <a:spcAft>
                <a:spcPts val="600"/>
              </a:spcAft>
              <a:buFont typeface="Arial,Sans-Serif"/>
              <a:buChar char="•"/>
            </a:pPr>
            <a:r>
              <a:rPr lang="en-US"/>
              <a:t>The discriminator receives the input image and the generated image as the first input, and the </a:t>
            </a:r>
            <a:r>
              <a:rPr lang="en-US" err="1"/>
              <a:t>input_image</a:t>
            </a:r>
            <a:r>
              <a:rPr lang="en-US"/>
              <a:t> and the </a:t>
            </a:r>
            <a:r>
              <a:rPr lang="en-US" err="1"/>
              <a:t>target_image</a:t>
            </a:r>
            <a:r>
              <a:rPr lang="en-US"/>
              <a:t> as the second input. </a:t>
            </a:r>
            <a:endParaRPr lang="en-US">
              <a:cs typeface="Calibri"/>
            </a:endParaRPr>
          </a:p>
          <a:p>
            <a:pPr marL="342900" indent="-228600">
              <a:lnSpc>
                <a:spcPct val="90000"/>
              </a:lnSpc>
              <a:spcAft>
                <a:spcPts val="600"/>
              </a:spcAft>
              <a:buFont typeface="Arial,Sans-Serif"/>
              <a:buChar char="•"/>
            </a:pPr>
            <a:r>
              <a:rPr lang="en-US"/>
              <a:t>Calculate the generator and the discriminator loss</a:t>
            </a:r>
            <a:endParaRPr lang="en-US">
              <a:cs typeface="Calibri"/>
            </a:endParaRPr>
          </a:p>
          <a:p>
            <a:pPr marL="342900" indent="-228600">
              <a:lnSpc>
                <a:spcPct val="90000"/>
              </a:lnSpc>
              <a:spcAft>
                <a:spcPts val="600"/>
              </a:spcAft>
              <a:buFont typeface="Arial"/>
              <a:buChar char="•"/>
            </a:pPr>
            <a:r>
              <a:rPr lang="en-US"/>
              <a:t>Calculate the gradients of loss with respect to both the generator and the discriminator variables (inputs) and apply those to the optimizer:  alternating between one gradient decent step on D, then one on G</a:t>
            </a:r>
            <a:endParaRPr lang="en-US">
              <a:cs typeface="Calibri"/>
            </a:endParaRPr>
          </a:p>
          <a:p>
            <a:pPr marL="342900" indent="-228600">
              <a:lnSpc>
                <a:spcPct val="90000"/>
              </a:lnSpc>
              <a:spcAft>
                <a:spcPts val="600"/>
              </a:spcAft>
              <a:buFont typeface="Arial"/>
              <a:buChar char="•"/>
            </a:pPr>
            <a:endParaRPr lang="en-US">
              <a:cs typeface="Calibri"/>
            </a:endParaRPr>
          </a:p>
          <a:p>
            <a:pPr marL="342900" indent="-228600">
              <a:lnSpc>
                <a:spcPct val="90000"/>
              </a:lnSpc>
              <a:spcAft>
                <a:spcPts val="600"/>
              </a:spcAft>
              <a:buFont typeface="Arial"/>
              <a:buChar char="•"/>
            </a:pPr>
            <a:endParaRPr lang="en-US"/>
          </a:p>
          <a:p>
            <a:pPr marL="342900" indent="-228600">
              <a:lnSpc>
                <a:spcPct val="90000"/>
              </a:lnSpc>
              <a:spcAft>
                <a:spcPts val="600"/>
              </a:spcAft>
              <a:buFont typeface="Arial"/>
              <a:buChar char="•"/>
            </a:pPr>
            <a:r>
              <a:rPr lang="en-US"/>
              <a:t>We alternate between one gradient descent step on D, then one step on G</a:t>
            </a:r>
            <a:endParaRPr lang="en-US">
              <a:cs typeface="Calibri"/>
            </a:endParaRPr>
          </a:p>
          <a:p>
            <a:pPr marL="342900" indent="-228600">
              <a:lnSpc>
                <a:spcPct val="90000"/>
              </a:lnSpc>
              <a:spcAft>
                <a:spcPts val="600"/>
              </a:spcAft>
              <a:buFont typeface="Arial"/>
              <a:buChar char="•"/>
            </a:pPr>
            <a:r>
              <a:rPr lang="en-US">
                <a:cs typeface="Calibri"/>
              </a:rPr>
              <a:t>Momentum Parameters, beta_1 = 0.5, beta_2 = 0.999, learning rate = 0.0002</a:t>
            </a:r>
          </a:p>
          <a:p>
            <a:pPr marL="342900" indent="-228600">
              <a:lnSpc>
                <a:spcPct val="90000"/>
              </a:lnSpc>
              <a:spcAft>
                <a:spcPts val="600"/>
              </a:spcAft>
              <a:buFont typeface="Arial"/>
              <a:buChar char="•"/>
            </a:pPr>
            <a:endParaRPr lang="en-US">
              <a:cs typeface="Calibri"/>
            </a:endParaRPr>
          </a:p>
          <a:p>
            <a:pPr marL="342900" indent="-228600">
              <a:lnSpc>
                <a:spcPct val="90000"/>
              </a:lnSpc>
              <a:spcAft>
                <a:spcPts val="600"/>
              </a:spcAft>
              <a:buFont typeface="Arial"/>
              <a:buChar char="•"/>
            </a:pPr>
            <a:endParaRPr lang="en-US">
              <a:cs typeface="Calibri"/>
            </a:endParaRPr>
          </a:p>
          <a:p>
            <a:pPr marL="342900" indent="-228600">
              <a:lnSpc>
                <a:spcPct val="90000"/>
              </a:lnSpc>
              <a:spcAft>
                <a:spcPts val="600"/>
              </a:spcAft>
              <a:buFont typeface="Arial,Sans-Serif"/>
              <a:buChar char="•"/>
            </a:pPr>
            <a:endParaRPr lang="en-US">
              <a:cs typeface="Calibri"/>
            </a:endParaRPr>
          </a:p>
          <a:p>
            <a:pPr marL="800100" lvl="1" indent="-228600">
              <a:lnSpc>
                <a:spcPct val="90000"/>
              </a:lnSpc>
              <a:spcAft>
                <a:spcPts val="600"/>
              </a:spcAft>
              <a:buFont typeface="Arial,Sans-Serif"/>
              <a:buChar char="•"/>
            </a:pPr>
            <a:endParaRPr lang="en-US">
              <a:cs typeface="Calibri"/>
            </a:endParaRPr>
          </a:p>
          <a:p>
            <a:pPr marL="342900" indent="-228600">
              <a:lnSpc>
                <a:spcPct val="90000"/>
              </a:lnSpc>
              <a:spcAft>
                <a:spcPts val="600"/>
              </a:spcAft>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GB"/>
              <a:t>15</a:t>
            </a:fld>
            <a:endParaRPr lang="en-GB"/>
          </a:p>
        </p:txBody>
      </p:sp>
    </p:spTree>
    <p:extLst>
      <p:ext uri="{BB962C8B-B14F-4D97-AF65-F5344CB8AC3E}">
        <p14:creationId xmlns:p14="http://schemas.microsoft.com/office/powerpoint/2010/main" val="4028529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Interpreting</a:t>
            </a:r>
            <a:r>
              <a:rPr lang="en-US"/>
              <a:t> the logs is more subtle when training a GAN (or a </a:t>
            </a:r>
            <a:r>
              <a:rPr lang="en-US" err="1"/>
              <a:t>cGAN</a:t>
            </a:r>
            <a:r>
              <a:rPr lang="en-US"/>
              <a:t> like pix2pix) compared to a simple classification or regression model. </a:t>
            </a:r>
          </a:p>
          <a:p>
            <a:r>
              <a:rPr lang="en-US"/>
              <a:t>Things to look for when interpreting the losses:</a:t>
            </a:r>
            <a:endParaRPr lang="en-US">
              <a:cs typeface="Calibri"/>
            </a:endParaRPr>
          </a:p>
          <a:p>
            <a:endParaRPr lang="en-US"/>
          </a:p>
          <a:p>
            <a:pPr marL="285750" indent="-285750">
              <a:buFont typeface="Arial"/>
              <a:buChar char="•"/>
            </a:pPr>
            <a:r>
              <a:rPr lang="en-US"/>
              <a:t>We want to check that neither the generator nor the discriminator model has "won". If either the </a:t>
            </a:r>
            <a:r>
              <a:rPr lang="en-US" err="1"/>
              <a:t>gen_gan_loss</a:t>
            </a:r>
            <a:r>
              <a:rPr lang="en-US"/>
              <a:t> or the </a:t>
            </a:r>
            <a:r>
              <a:rPr lang="en-US" err="1"/>
              <a:t>disc_loss</a:t>
            </a:r>
            <a:r>
              <a:rPr lang="en-US"/>
              <a:t> gets very low, it's an indicator that this model is dominating the other, and you are not successfully training the combined model.</a:t>
            </a:r>
            <a:endParaRPr lang="en-GB"/>
          </a:p>
          <a:p>
            <a:endParaRPr lang="en-US">
              <a:cs typeface="Calibri" panose="020F0502020204030204"/>
            </a:endParaRPr>
          </a:p>
          <a:p>
            <a:pPr lvl="1" indent="-285750">
              <a:buFont typeface="Arial"/>
              <a:buChar char="•"/>
            </a:pPr>
            <a:r>
              <a:rPr lang="en-US">
                <a:cs typeface="Calibri" panose="020F0502020204030204"/>
              </a:rPr>
              <a:t>So right now we are comparing the two top graphs: Discriminator loss and Generator GAN loss, and we see, which is a good sign, that which model is "</a:t>
            </a:r>
            <a:r>
              <a:rPr lang="en-US" err="1">
                <a:cs typeface="Calibri" panose="020F0502020204030204"/>
              </a:rPr>
              <a:t>winnng</a:t>
            </a:r>
            <a:r>
              <a:rPr lang="en-US">
                <a:cs typeface="Calibri" panose="020F0502020204030204"/>
              </a:rPr>
              <a:t>" oscillates equally between them. This is the "adversarial" nature. </a:t>
            </a:r>
          </a:p>
          <a:p>
            <a:pPr marL="171450" lvl="1"/>
            <a:endParaRPr lang="en-US">
              <a:cs typeface="Calibri" panose="020F0502020204030204"/>
            </a:endParaRPr>
          </a:p>
          <a:p>
            <a:pPr lvl="2" indent="-285750">
              <a:buFont typeface="Arial"/>
              <a:buChar char="•"/>
            </a:pPr>
            <a:r>
              <a:rPr lang="en-US">
                <a:cs typeface="Calibri" panose="020F0502020204030204"/>
              </a:rPr>
              <a:t>The scales are different but this is to be expected since: "</a:t>
            </a:r>
            <a:r>
              <a:rPr lang="en-US"/>
              <a:t>the discriminator loss represents the discriminator's performance in discriminating between real and generated images, while the generator loss reflects the generator's ability to deceive the discriminator. They are optimized through the adversarial training process, but their specific values and ranges may not necessarily be similar."</a:t>
            </a:r>
            <a:endParaRPr lang="en-US">
              <a:cs typeface="Calibri" panose="020F0502020204030204"/>
            </a:endParaRPr>
          </a:p>
          <a:p>
            <a:pPr lvl="2" indent="-285750">
              <a:buFont typeface="Arial"/>
              <a:buChar char="•"/>
            </a:pPr>
            <a:endParaRPr lang="en-US"/>
          </a:p>
          <a:p>
            <a:pPr lvl="2" indent="-285750">
              <a:buFont typeface="Arial"/>
              <a:buChar char="•"/>
            </a:pPr>
            <a:endParaRPr lang="en-US"/>
          </a:p>
          <a:p>
            <a:pPr marL="285750" indent="-285750">
              <a:buFont typeface="Arial"/>
              <a:buChar char="•"/>
            </a:pPr>
            <a:r>
              <a:rPr lang="en-US" b="1"/>
              <a:t>Discriminator loss:</a:t>
            </a:r>
            <a:r>
              <a:rPr lang="en-US"/>
              <a:t> The value log(2) = 0.69 is a good reference point for these losses, as it indicates a perplexity of 2 - the discriminator is, on average, equally uncertain about the two options.</a:t>
            </a:r>
            <a:endParaRPr lang="en-GB"/>
          </a:p>
          <a:p>
            <a:pPr lvl="1" indent="-285750">
              <a:buFont typeface="Arial"/>
              <a:buChar char="•"/>
            </a:pPr>
            <a:r>
              <a:rPr lang="en-US"/>
              <a:t>For the </a:t>
            </a:r>
            <a:r>
              <a:rPr lang="en-US" err="1"/>
              <a:t>disc_loss</a:t>
            </a:r>
            <a:r>
              <a:rPr lang="en-US"/>
              <a:t>, a value below 0.69 means the discriminator is doing better than random on the combined set of real and generated images.</a:t>
            </a:r>
            <a:endParaRPr lang="en-GB">
              <a:cs typeface="Calibri" panose="020F0502020204030204"/>
            </a:endParaRPr>
          </a:p>
          <a:p>
            <a:pPr lvl="1" indent="-285750">
              <a:buFont typeface="Arial"/>
              <a:buChar char="•"/>
            </a:pPr>
            <a:r>
              <a:rPr lang="en-US"/>
              <a:t>For the </a:t>
            </a:r>
            <a:r>
              <a:rPr lang="en-US" err="1"/>
              <a:t>gen_gan_loss</a:t>
            </a:r>
            <a:r>
              <a:rPr lang="en-US"/>
              <a:t>, a value below 0.69 means the generator is doing better than random at fooling the discriminator.</a:t>
            </a:r>
            <a:endParaRPr lang="en-GB">
              <a:cs typeface="Calibri" panose="020F0502020204030204"/>
            </a:endParaRPr>
          </a:p>
          <a:p>
            <a:pPr marL="285750" indent="-285750">
              <a:buFont typeface="Arial"/>
              <a:buChar char="•"/>
            </a:pPr>
            <a:r>
              <a:rPr lang="en-US"/>
              <a:t>As training progresses, the gen_l1_loss should go down. And this is what we see.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GB"/>
              <a:t>17</a:t>
            </a:fld>
            <a:endParaRPr lang="en-GB"/>
          </a:p>
        </p:txBody>
      </p:sp>
    </p:spTree>
    <p:extLst>
      <p:ext uri="{BB962C8B-B14F-4D97-AF65-F5344CB8AC3E}">
        <p14:creationId xmlns:p14="http://schemas.microsoft.com/office/powerpoint/2010/main" val="116950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the discriminator wins and the generator loses. We think this is because of the task. This seems to have been a much easier task for the </a:t>
            </a:r>
            <a:r>
              <a:rPr lang="en-US"/>
              <a:t>discriminator. </a:t>
            </a:r>
          </a:p>
          <a:p>
            <a:r>
              <a:rPr lang="en-US"/>
              <a:t>This could be because:</a:t>
            </a:r>
            <a:endParaRPr lang="en-US">
              <a:cs typeface="Calibri" panose="020F0502020204030204"/>
            </a:endParaRPr>
          </a:p>
          <a:p>
            <a:pPr marL="171450" indent="-171450">
              <a:buFont typeface="Calibri"/>
              <a:buChar char="-"/>
            </a:pPr>
            <a:r>
              <a:rPr lang="en-US">
                <a:cs typeface="Calibri" panose="020F0502020204030204"/>
              </a:rPr>
              <a:t>Its possible when going from real to semantic images the features learned by the discriminator might provide it an advantage over the generator. Although it may seem a simpler task at first moving from a real image to a semantic one, than the other way around, it requires the generator to know what details in the real image are structurally important, which is different than making a realistic image of a building given the important structural information given by the semantic image. You can see how it could be harder to fool the discriminator in this task. </a:t>
            </a:r>
          </a:p>
          <a:p>
            <a:pPr marL="171450" indent="-171450">
              <a:buFont typeface="Calibri"/>
              <a:buChar char="-"/>
            </a:pPr>
            <a:r>
              <a:rPr lang="en-US">
                <a:cs typeface="Calibri" panose="020F0502020204030204"/>
              </a:rPr>
              <a:t>The pix2pix architecture wasn't built for this task.</a:t>
            </a:r>
          </a:p>
          <a:p>
            <a:pPr marL="171450" indent="-171450">
              <a:buFont typeface="Calibri"/>
              <a:buChar char="-"/>
            </a:pPr>
            <a:endParaRPr lang="en-US">
              <a:cs typeface="Calibri" panose="020F0502020204030204"/>
            </a:endParaRPr>
          </a:p>
          <a:p>
            <a:pPr marL="171450" indent="-171450">
              <a:buFont typeface="Calibri"/>
              <a:buChar char="-"/>
            </a:pPr>
            <a:r>
              <a:rPr lang="en-US">
                <a:cs typeface="Calibri" panose="020F0502020204030204"/>
              </a:rPr>
              <a:t>Looking at the performance of the loss functions is actually not the best measure of GAN performance. Often for these types of tasks, qualitative evaluation is the first step in evaluating GAN performance, so if the output is satisfying, the loss functions are not necessarily a problem. </a:t>
            </a:r>
          </a:p>
          <a:p>
            <a:pPr marL="171450" indent="-171450">
              <a:buFont typeface="Calibri"/>
              <a:buChar char="-"/>
            </a:pPr>
            <a:endParaRPr lang="en-US">
              <a:cs typeface="Calibri" panose="020F0502020204030204"/>
            </a:endParaRPr>
          </a:p>
          <a:p>
            <a:pPr marL="171450" indent="-171450">
              <a:buFont typeface="Calibri"/>
              <a:buChar char="-"/>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53DE2AB2-0596-4E02-8839-233B4BDF1456}" type="slidenum">
              <a:rPr lang="en-GB"/>
              <a:t>18</a:t>
            </a:fld>
            <a:endParaRPr lang="en-GB"/>
          </a:p>
        </p:txBody>
      </p:sp>
    </p:spTree>
    <p:extLst>
      <p:ext uri="{BB962C8B-B14F-4D97-AF65-F5344CB8AC3E}">
        <p14:creationId xmlns:p14="http://schemas.microsoft.com/office/powerpoint/2010/main" val="345718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The operations performed on this data set show less success during training because of the difference in size of the training datasets. </a:t>
            </a:r>
          </a:p>
          <a:p>
            <a:endParaRPr lang="en-US">
              <a:cs typeface="Calibri"/>
            </a:endParaRPr>
          </a:p>
          <a:p>
            <a:r>
              <a:rPr lang="en-US">
                <a:cs typeface="Calibri"/>
              </a:rPr>
              <a:t>We had the model run for both datasets for 40,000 steps, since this was the limit of what we could manage given time and </a:t>
            </a:r>
            <a:r>
              <a:rPr lang="en-US" err="1">
                <a:cs typeface="Calibri"/>
              </a:rPr>
              <a:t>Colab</a:t>
            </a:r>
            <a:r>
              <a:rPr lang="en-US">
                <a:cs typeface="Calibri"/>
              </a:rPr>
              <a:t> GPU constraints. </a:t>
            </a:r>
          </a:p>
          <a:p>
            <a:endParaRPr lang="en-US"/>
          </a:p>
          <a:p>
            <a:pPr marL="171450" indent="-171450">
              <a:buFont typeface="Calibri"/>
              <a:buChar char="-"/>
            </a:pPr>
            <a:r>
              <a:rPr lang="en-US"/>
              <a:t>The facades dataset had 400 images it was trained on –&gt; Which ran for 40,000 steps which means it ran for 100 epochs.</a:t>
            </a:r>
            <a:endParaRPr lang="en-US">
              <a:cs typeface="Calibri"/>
            </a:endParaRPr>
          </a:p>
          <a:p>
            <a:endParaRPr lang="en-US"/>
          </a:p>
          <a:p>
            <a:pPr marL="171450" indent="-171450">
              <a:buFont typeface="Calibri"/>
              <a:buChar char="-"/>
            </a:pPr>
            <a:r>
              <a:rPr lang="en-US"/>
              <a:t>The aerial dataset however had 1096 training images –&gt; 40,000 steps = 36 epochs. In order to have 100 epochs like the facades dataset we would have had to run it for 109,600 steps. </a:t>
            </a:r>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GB"/>
              <a:t>19</a:t>
            </a:fld>
            <a:endParaRPr lang="en-GB"/>
          </a:p>
        </p:txBody>
      </p:sp>
    </p:spTree>
    <p:extLst>
      <p:ext uri="{BB962C8B-B14F-4D97-AF65-F5344CB8AC3E}">
        <p14:creationId xmlns:p14="http://schemas.microsoft.com/office/powerpoint/2010/main" val="2323990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Interestingly the GAN generator loss and discriminator loss for this task seems to show the same dynamics as with the facades dataset, where the generator loses and the discriminator wins. </a:t>
            </a:r>
          </a:p>
          <a:p>
            <a:endParaRPr lang="en-US">
              <a:cs typeface="Calibri"/>
            </a:endParaRPr>
          </a:p>
          <a:p>
            <a:r>
              <a:rPr lang="en-US">
                <a:cs typeface="Calibri"/>
              </a:rPr>
              <a:t>This suggests that just in general, going from a real photo to a simplified schematic representation is a much harder job for the generator to generate than it is for the discriminator to discriminate. </a:t>
            </a:r>
          </a:p>
        </p:txBody>
      </p:sp>
      <p:sp>
        <p:nvSpPr>
          <p:cNvPr id="4" name="Slide Number Placeholder 3"/>
          <p:cNvSpPr>
            <a:spLocks noGrp="1"/>
          </p:cNvSpPr>
          <p:nvPr>
            <p:ph type="sldNum" sz="quarter" idx="5"/>
          </p:nvPr>
        </p:nvSpPr>
        <p:spPr/>
        <p:txBody>
          <a:bodyPr/>
          <a:lstStyle/>
          <a:p>
            <a:fld id="{53DE2AB2-0596-4E02-8839-233B4BDF1456}" type="slidenum">
              <a:rPr lang="en-GB"/>
              <a:t>20</a:t>
            </a:fld>
            <a:endParaRPr lang="en-GB"/>
          </a:p>
        </p:txBody>
      </p:sp>
    </p:spTree>
    <p:extLst>
      <p:ext uri="{BB962C8B-B14F-4D97-AF65-F5344CB8AC3E}">
        <p14:creationId xmlns:p14="http://schemas.microsoft.com/office/powerpoint/2010/main" val="39232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GB"/>
              <a:t>In particular, the discriminator is a classifier, that distinguishes real data, from those created by the generator.</a:t>
            </a:r>
          </a:p>
          <a:p>
            <a:endParaRPr lang="en-GB">
              <a:cs typeface="Calibri"/>
            </a:endParaRPr>
          </a:p>
          <a:p>
            <a:r>
              <a:rPr lang="en-GB">
                <a:cs typeface="Calibri"/>
              </a:rPr>
              <a:t>It receives two inputs:</a:t>
            </a:r>
          </a:p>
          <a:p>
            <a:r>
              <a:rPr lang="en-GB">
                <a:cs typeface="Calibri"/>
              </a:rPr>
              <a:t>Samples from real instances +</a:t>
            </a:r>
          </a:p>
          <a:p>
            <a:r>
              <a:rPr lang="en-GB">
                <a:cs typeface="Calibri"/>
              </a:rPr>
              <a:t>Samples synthesized by the generator</a:t>
            </a:r>
          </a:p>
          <a:p>
            <a:endParaRPr lang="en-GB">
              <a:cs typeface="Calibri"/>
            </a:endParaRPr>
          </a:p>
          <a:p>
            <a:r>
              <a:rPr lang="en-GB">
                <a:cs typeface="Calibri"/>
              </a:rPr>
              <a:t>According to the classification, two losses are calculated, </a:t>
            </a:r>
          </a:p>
          <a:p>
            <a:r>
              <a:rPr lang="en-GB">
                <a:cs typeface="Calibri"/>
              </a:rPr>
              <a:t>one for the discriminator and one for the generator.</a:t>
            </a:r>
            <a:endParaRPr lang="en-GB"/>
          </a:p>
          <a:p>
            <a:endParaRPr lang="en-GB">
              <a:cs typeface="Calibri"/>
            </a:endParaRPr>
          </a:p>
          <a:p>
            <a:r>
              <a:rPr lang="en-GB">
                <a:cs typeface="Calibri"/>
              </a:rPr>
              <a:t>The former loss penalizes the discriminator for</a:t>
            </a:r>
            <a:r>
              <a:rPr lang="en-GB"/>
              <a:t> </a:t>
            </a:r>
            <a:r>
              <a:rPr lang="en-GB" err="1"/>
              <a:t>missclassifying</a:t>
            </a:r>
            <a:r>
              <a:rPr lang="en-GB"/>
              <a:t> real as fake or the opposite</a:t>
            </a:r>
          </a:p>
          <a:p>
            <a:r>
              <a:rPr lang="en-US"/>
              <a:t>The latter signifies the generator failing to fool the discriminator.</a:t>
            </a:r>
            <a:endParaRPr lang="en-GB"/>
          </a:p>
          <a:p>
            <a:endParaRPr lang="en-GB">
              <a:cs typeface="Calibri"/>
            </a:endParaRPr>
          </a:p>
          <a:p>
            <a:r>
              <a:rPr lang="en-GB">
                <a:cs typeface="Calibri"/>
              </a:rPr>
              <a:t>Finally, the discriminator weights are updated from the discriminator loss through backpropagation through its network.</a:t>
            </a:r>
          </a:p>
        </p:txBody>
      </p:sp>
      <p:sp>
        <p:nvSpPr>
          <p:cNvPr id="4" name="Θέση αριθμού διαφάνειας 3"/>
          <p:cNvSpPr>
            <a:spLocks noGrp="1"/>
          </p:cNvSpPr>
          <p:nvPr>
            <p:ph type="sldNum" sz="quarter" idx="5"/>
          </p:nvPr>
        </p:nvSpPr>
        <p:spPr/>
        <p:txBody>
          <a:bodyPr/>
          <a:lstStyle/>
          <a:p>
            <a:fld id="{53DE2AB2-0596-4E02-8839-233B4BDF1456}" type="slidenum">
              <a:rPr lang="el-GR"/>
              <a:t>5</a:t>
            </a:fld>
            <a:endParaRPr lang="el-GR"/>
          </a:p>
        </p:txBody>
      </p:sp>
    </p:spTree>
    <p:extLst>
      <p:ext uri="{BB962C8B-B14F-4D97-AF65-F5344CB8AC3E}">
        <p14:creationId xmlns:p14="http://schemas.microsoft.com/office/powerpoint/2010/main" val="108864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a:cs typeface="Calibri"/>
              </a:rPr>
              <a:t>On the other hand, the generator trains to make the discriminator classify the fake sample as real.</a:t>
            </a:r>
            <a:endParaRPr lang="el-GR"/>
          </a:p>
          <a:p>
            <a:r>
              <a:rPr lang="en-US">
                <a:cs typeface="Calibri"/>
              </a:rPr>
              <a:t>It receives feedback from the discriminator in the form of the generator loss.</a:t>
            </a:r>
          </a:p>
          <a:p>
            <a:endParaRPr lang="en-US">
              <a:cs typeface="Calibri"/>
            </a:endParaRPr>
          </a:p>
          <a:p>
            <a:r>
              <a:rPr lang="en-US">
                <a:cs typeface="Calibri"/>
              </a:rPr>
              <a:t>Firstly, though, </a:t>
            </a:r>
          </a:p>
          <a:p>
            <a:r>
              <a:rPr lang="en-US">
                <a:cs typeface="Calibri"/>
              </a:rPr>
              <a:t>In order to create any synthesized output to provide to the discriminator, the generator needs some sort of input.</a:t>
            </a:r>
          </a:p>
          <a:p>
            <a:r>
              <a:rPr lang="en-US">
                <a:cs typeface="Calibri"/>
              </a:rPr>
              <a:t>For the general GAN model this is a random noise vector, but it varies for other types of GANs.</a:t>
            </a:r>
          </a:p>
          <a:p>
            <a:endParaRPr lang="en-US">
              <a:cs typeface="Calibri"/>
            </a:endParaRPr>
          </a:p>
          <a:p>
            <a:r>
              <a:rPr lang="en-US">
                <a:cs typeface="Calibri"/>
              </a:rPr>
              <a:t>After the calculation of the two losses,</a:t>
            </a:r>
          </a:p>
          <a:p>
            <a:r>
              <a:rPr lang="en-US">
                <a:cs typeface="Calibri"/>
              </a:rPr>
              <a:t>Backpropagation flows through both the discriminator and the generator. However, only the generator weights are updated.</a:t>
            </a:r>
          </a:p>
          <a:p>
            <a:endParaRPr lang="en-US">
              <a:cs typeface="Calibri"/>
            </a:endParaRPr>
          </a:p>
        </p:txBody>
      </p:sp>
      <p:sp>
        <p:nvSpPr>
          <p:cNvPr id="4" name="Θέση αριθμού διαφάνειας 3"/>
          <p:cNvSpPr>
            <a:spLocks noGrp="1"/>
          </p:cNvSpPr>
          <p:nvPr>
            <p:ph type="sldNum" sz="quarter" idx="5"/>
          </p:nvPr>
        </p:nvSpPr>
        <p:spPr/>
        <p:txBody>
          <a:bodyPr/>
          <a:lstStyle/>
          <a:p>
            <a:fld id="{53DE2AB2-0596-4E02-8839-233B4BDF1456}" type="slidenum">
              <a:rPr lang="el-GR"/>
              <a:t>6</a:t>
            </a:fld>
            <a:endParaRPr lang="el-GR"/>
          </a:p>
        </p:txBody>
      </p:sp>
    </p:spTree>
    <p:extLst>
      <p:ext uri="{BB962C8B-B14F-4D97-AF65-F5344CB8AC3E}">
        <p14:creationId xmlns:p14="http://schemas.microsoft.com/office/powerpoint/2010/main" val="3399089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a:cs typeface="Calibri"/>
              </a:rPr>
              <a:t>So when </a:t>
            </a:r>
            <a:r>
              <a:rPr lang="en-US" err="1">
                <a:cs typeface="Calibri"/>
              </a:rPr>
              <a:t>soes</a:t>
            </a:r>
            <a:r>
              <a:rPr lang="en-US">
                <a:cs typeface="Calibri"/>
              </a:rPr>
              <a:t> the GAN converge?</a:t>
            </a:r>
          </a:p>
          <a:p>
            <a:r>
              <a:rPr lang="en-US">
                <a:cs typeface="Calibri"/>
              </a:rPr>
              <a:t>Ideally when the discriminator cannot successfully distinguish fake from real.</a:t>
            </a:r>
          </a:p>
          <a:p>
            <a:endParaRPr lang="en-US">
              <a:cs typeface="Calibri"/>
            </a:endParaRPr>
          </a:p>
          <a:p>
            <a:r>
              <a:rPr lang="en-US">
                <a:cs typeface="Calibri"/>
              </a:rPr>
              <a:t>This means that the discriminator classifies its inputs randomly, as if flipping a coin.</a:t>
            </a:r>
          </a:p>
          <a:p>
            <a:endParaRPr lang="en-US">
              <a:cs typeface="Calibri"/>
            </a:endParaRPr>
          </a:p>
          <a:p>
            <a:r>
              <a:rPr lang="en-US">
                <a:cs typeface="Calibri"/>
              </a:rPr>
              <a:t>However, since the generator training is based on feedback from the discriminator,</a:t>
            </a:r>
          </a:p>
          <a:p>
            <a:r>
              <a:rPr lang="en-US">
                <a:cs typeface="Calibri"/>
              </a:rPr>
              <a:t>The fake data quality might decrease.</a:t>
            </a:r>
          </a:p>
          <a:p>
            <a:endParaRPr lang="en-US">
              <a:cs typeface="Calibri"/>
            </a:endParaRPr>
          </a:p>
          <a:p>
            <a:r>
              <a:rPr lang="en-US">
                <a:cs typeface="Calibri"/>
              </a:rPr>
              <a:t>Therefore, convergence is a dynamic process, rather than a stable state.</a:t>
            </a:r>
          </a:p>
        </p:txBody>
      </p:sp>
      <p:sp>
        <p:nvSpPr>
          <p:cNvPr id="4" name="Θέση αριθμού διαφάνειας 3"/>
          <p:cNvSpPr>
            <a:spLocks noGrp="1"/>
          </p:cNvSpPr>
          <p:nvPr>
            <p:ph type="sldNum" sz="quarter" idx="5"/>
          </p:nvPr>
        </p:nvSpPr>
        <p:spPr/>
        <p:txBody>
          <a:bodyPr/>
          <a:lstStyle/>
          <a:p>
            <a:fld id="{53DE2AB2-0596-4E02-8839-233B4BDF1456}" type="slidenum">
              <a:rPr lang="el-GR"/>
              <a:t>7</a:t>
            </a:fld>
            <a:endParaRPr lang="el-GR"/>
          </a:p>
        </p:txBody>
      </p:sp>
    </p:spTree>
    <p:extLst>
      <p:ext uri="{BB962C8B-B14F-4D97-AF65-F5344CB8AC3E}">
        <p14:creationId xmlns:p14="http://schemas.microsoft.com/office/powerpoint/2010/main" val="300336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p>
          <a:p>
            <a:pPr marL="171450" indent="-171450">
              <a:buFont typeface="Calibri"/>
              <a:buChar char="-"/>
            </a:pPr>
            <a:r>
              <a:rPr lang="en-US">
                <a:cs typeface="Calibri"/>
              </a:rPr>
              <a:t>With basic GANs you can't control the type of images created. Basic GANs is blindly trained using the random noise vector so you don't know the mapping of the latent vector space to the actual features in the image (the actual attributes of the image that you are trying to generate)</a:t>
            </a:r>
            <a:endParaRPr lang="en-US"/>
          </a:p>
          <a:p>
            <a:pPr marL="171450" indent="-171450">
              <a:buFont typeface="Calibri"/>
              <a:buChar char="-"/>
            </a:pPr>
            <a:r>
              <a:rPr lang="en-US">
                <a:cs typeface="Calibri"/>
              </a:rPr>
              <a:t>A conditional GANs is where both the generator and discriminator models are conditioned on class labels, or other modalities. We used an image modality to condition our GANs. This allowed us to generate images of the type specified by our input.</a:t>
            </a:r>
          </a:p>
          <a:p>
            <a:pPr marL="171450" indent="-171450">
              <a:buFont typeface="Arial"/>
              <a:buChar char="•"/>
            </a:pPr>
            <a:r>
              <a:rPr lang="en-US">
                <a:cs typeface="Calibri"/>
              </a:rPr>
              <a:t>Basic GANs learns a loss that adapts to the data, while </a:t>
            </a:r>
            <a:r>
              <a:rPr lang="en-US" err="1">
                <a:cs typeface="Calibri"/>
              </a:rPr>
              <a:t>cGANs</a:t>
            </a:r>
            <a:r>
              <a:rPr lang="en-US">
                <a:cs typeface="Calibri"/>
              </a:rPr>
              <a:t> learns a structured loss that penalizes a possible structure that differs from the network output and the target image. </a:t>
            </a:r>
            <a:r>
              <a:rPr lang="en-US"/>
              <a:t>This allows the generated image to become structurally similar to the target image.</a:t>
            </a:r>
            <a:endParaRPr lang="en-US">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53DE2AB2-0596-4E02-8839-233B4BDF1456}" type="slidenum">
              <a:t>8</a:t>
            </a:fld>
            <a:endParaRPr lang="en-GB"/>
          </a:p>
        </p:txBody>
      </p:sp>
    </p:spTree>
    <p:extLst>
      <p:ext uri="{BB962C8B-B14F-4D97-AF65-F5344CB8AC3E}">
        <p14:creationId xmlns:p14="http://schemas.microsoft.com/office/powerpoint/2010/main" val="409662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dirty="0">
                <a:cs typeface="Calibri"/>
              </a:rPr>
              <a:t>Pix2pix GANs is an implementation of Conditional GANs. It was originally introduced in the</a:t>
            </a:r>
            <a:r>
              <a:rPr lang="en-US" dirty="0"/>
              <a:t> 2016 paper titled “</a:t>
            </a:r>
            <a:r>
              <a:rPr lang="en-US" dirty="0">
                <a:hlinkClick r:id="rId3"/>
              </a:rPr>
              <a:t>Image-to-Image Translation with Conditional Adversarial Networks</a:t>
            </a:r>
            <a:r>
              <a:rPr lang="en-US" dirty="0"/>
              <a:t>”  #####The approach was presented by Phillip Isola and others. </a:t>
            </a:r>
          </a:p>
          <a:p>
            <a:pPr marL="171450" indent="-171450">
              <a:buFont typeface="Arial,Sans-Serif"/>
              <a:buChar char="•"/>
            </a:pPr>
            <a:endParaRPr lang="en-US" dirty="0"/>
          </a:p>
          <a:p>
            <a:pPr marL="171450" indent="-171450">
              <a:buFont typeface="Arial,Sans-Serif"/>
              <a:buChar char="•"/>
            </a:pPr>
            <a:r>
              <a:rPr lang="en-US" dirty="0"/>
              <a:t>This model is designed for general purpose image to image translation. In our project, we have utilized the pix2pix framework to tackle image translation tasks.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3DE2AB2-0596-4E02-8839-233B4BDF1456}" type="slidenum">
              <a:rPr lang="en-GB"/>
              <a:t>9</a:t>
            </a:fld>
            <a:endParaRPr lang="en-GB"/>
          </a:p>
        </p:txBody>
      </p:sp>
    </p:spTree>
    <p:extLst>
      <p:ext uri="{BB962C8B-B14F-4D97-AF65-F5344CB8AC3E}">
        <p14:creationId xmlns:p14="http://schemas.microsoft.com/office/powerpoint/2010/main" val="309685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a:buFont typeface="Arial"/>
              <a:buChar char="•"/>
            </a:pPr>
            <a:r>
              <a:rPr lang="en-US" dirty="0">
                <a:cs typeface="Calibri"/>
              </a:rPr>
              <a:t>Starting of with the Generator Architecture of the pix2pix </a:t>
            </a:r>
            <a:r>
              <a:rPr lang="en-US" dirty="0" err="1">
                <a:cs typeface="Calibri"/>
              </a:rPr>
              <a:t>gan</a:t>
            </a:r>
            <a:r>
              <a:rPr lang="en-US" dirty="0">
                <a:cs typeface="Calibri"/>
              </a:rPr>
              <a:t>, which is a U-Net.</a:t>
            </a:r>
            <a:endParaRPr lang="en-US" dirty="0"/>
          </a:p>
          <a:p>
            <a:pPr marL="285750" lvl="1">
              <a:buFont typeface="Arial"/>
              <a:buChar char="•"/>
            </a:pPr>
            <a:endParaRPr lang="en-US" dirty="0"/>
          </a:p>
          <a:p>
            <a:pPr marL="285750" lvl="1">
              <a:buFont typeface="Arial"/>
              <a:buChar char="•"/>
            </a:pPr>
            <a:r>
              <a:rPr lang="en-US" dirty="0"/>
              <a:t>##The U-Net architecture is a key component of the generator in pix2pix GANs. It's designed to capture both the local and global features of an image   ###, enabling high-quality image-to-image translation.</a:t>
            </a:r>
            <a:endParaRPr lang="en-US" b="1" dirty="0">
              <a:cs typeface="Calibri" panose="020F0502020204030204"/>
            </a:endParaRPr>
          </a:p>
          <a:p>
            <a:pPr lvl="1">
              <a:buFont typeface="Arial"/>
              <a:buChar char="•"/>
            </a:pPr>
            <a:r>
              <a:rPr lang="en-US" dirty="0"/>
              <a:t>As you can see from the example picture, The U-Net consists of an encoder and a decoder. The encoder gradually </a:t>
            </a:r>
            <a:r>
              <a:rPr lang="en-US" dirty="0" err="1"/>
              <a:t>downsamples</a:t>
            </a:r>
            <a:r>
              <a:rPr lang="en-US" dirty="0"/>
              <a:t> the input image, extracting and encoding its features. This process helps to capture the high-level contextual information. Meanwhile, skip connections are established between the encoder and decoder, preserving the low-level details.</a:t>
            </a:r>
            <a:endParaRPr lang="en-US" dirty="0">
              <a:cs typeface="Calibri"/>
            </a:endParaRPr>
          </a:p>
          <a:p>
            <a:pPr lvl="1">
              <a:buFont typeface="Arial"/>
              <a:buChar char="•"/>
            </a:pPr>
            <a:endParaRPr lang="en-US" dirty="0"/>
          </a:p>
          <a:p>
            <a:pPr lvl="1">
              <a:buFont typeface="Arial"/>
              <a:buChar char="•"/>
            </a:pPr>
            <a:r>
              <a:rPr lang="en-US" dirty="0"/>
              <a:t>The decoder takes the encoded features and progressively </a:t>
            </a:r>
            <a:r>
              <a:rPr lang="en-US" dirty="0" err="1"/>
              <a:t>upsamples</a:t>
            </a:r>
            <a:r>
              <a:rPr lang="en-US" dirty="0"/>
              <a:t> them. The skip connections allow the decoder to access the skipped information, which helps in retaining the fine details during the </a:t>
            </a:r>
            <a:r>
              <a:rPr lang="en-US" dirty="0" err="1"/>
              <a:t>upsampling</a:t>
            </a:r>
            <a:r>
              <a:rPr lang="en-US" dirty="0"/>
              <a:t> process.</a:t>
            </a:r>
            <a:endParaRPr lang="en-US" dirty="0">
              <a:cs typeface="Calibri"/>
            </a:endParaRPr>
          </a:p>
          <a:p>
            <a:pPr lvl="1">
              <a:buFont typeface="Arial"/>
              <a:buChar char="•"/>
            </a:pPr>
            <a:endParaRPr lang="en-US" dirty="0"/>
          </a:p>
          <a:p>
            <a:pPr lvl="1">
              <a:buFont typeface="Arial"/>
              <a:buChar char="•"/>
            </a:pPr>
            <a:r>
              <a:rPr lang="en-US" dirty="0"/>
              <a:t>##This architecture has proven to be successful in various image translation tasks.</a:t>
            </a:r>
            <a:endParaRPr lang="en-US" dirty="0">
              <a:cs typeface="Calibri"/>
            </a:endParaRPr>
          </a:p>
          <a:p>
            <a:pPr lvl="1">
              <a:buFont typeface="Arial"/>
              <a:buChar char="•"/>
            </a:pPr>
            <a:endParaRPr lang="en-US" b="1" dirty="0"/>
          </a:p>
          <a:p>
            <a:pPr lvl="1">
              <a:buFont typeface="Arial"/>
              <a:buChar char="•"/>
            </a:pPr>
            <a:r>
              <a:rPr lang="en-US" b="1" dirty="0"/>
              <a:t>Skip-connections</a:t>
            </a:r>
            <a:r>
              <a:rPr lang="en-US" dirty="0"/>
              <a:t> are introduced, which help recover all information lost during the </a:t>
            </a:r>
            <a:r>
              <a:rPr lang="en-US" dirty="0" err="1"/>
              <a:t>downsampling</a:t>
            </a:r>
            <a:r>
              <a:rPr lang="en-US" dirty="0"/>
              <a:t> of the input at Encoder. During backpropagation, it even helps improve the gradient flow by avoiding the vanishing gradient issue.</a:t>
            </a:r>
            <a:endParaRPr lang="en-US" dirty="0">
              <a:cs typeface="Calibri"/>
            </a:endParaRPr>
          </a:p>
          <a:p>
            <a:r>
              <a:rPr lang="en-US" dirty="0"/>
              <a:t>we add skip connections, following the general shape of a “U-Net” [50]. Specifically, we</a:t>
            </a:r>
            <a:endParaRPr lang="en-US" dirty="0">
              <a:cs typeface="Calibri"/>
            </a:endParaRPr>
          </a:p>
          <a:p>
            <a:r>
              <a:rPr lang="en-US" dirty="0"/>
              <a:t>add skip connections between each layer </a:t>
            </a:r>
            <a:r>
              <a:rPr lang="en-US" dirty="0" err="1"/>
              <a:t>i</a:t>
            </a:r>
            <a:r>
              <a:rPr lang="en-US" dirty="0"/>
              <a:t> and layer n − </a:t>
            </a:r>
            <a:r>
              <a:rPr lang="en-US" dirty="0" err="1"/>
              <a:t>i</a:t>
            </a:r>
            <a:r>
              <a:rPr lang="en-US" dirty="0"/>
              <a:t>,</a:t>
            </a:r>
            <a:endParaRPr lang="en-US" dirty="0">
              <a:cs typeface="Calibri"/>
            </a:endParaRPr>
          </a:p>
          <a:p>
            <a:r>
              <a:rPr lang="en-US" dirty="0"/>
              <a:t>where n is the total number of layers. Each skip connection simply concatenates all channels at layer </a:t>
            </a:r>
            <a:r>
              <a:rPr lang="en-US" dirty="0" err="1"/>
              <a:t>i</a:t>
            </a:r>
            <a:r>
              <a:rPr lang="en-US" dirty="0"/>
              <a:t> with those</a:t>
            </a:r>
            <a:endParaRPr lang="en-US" dirty="0">
              <a:cs typeface="Calibri"/>
            </a:endParaRPr>
          </a:p>
          <a:p>
            <a:r>
              <a:rPr lang="en-US" dirty="0"/>
              <a:t>at layer n − </a:t>
            </a:r>
            <a:r>
              <a:rPr lang="en-US" dirty="0" err="1"/>
              <a:t>i</a:t>
            </a:r>
            <a:r>
              <a:rPr lang="en-US" dirty="0"/>
              <a:t>.</a:t>
            </a:r>
            <a:endParaRPr lang="en-US"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US"/>
              <a:t>10</a:t>
            </a:fld>
            <a:endParaRPr lang="en-US"/>
          </a:p>
        </p:txBody>
      </p:sp>
    </p:spTree>
    <p:extLst>
      <p:ext uri="{BB962C8B-B14F-4D97-AF65-F5344CB8AC3E}">
        <p14:creationId xmlns:p14="http://schemas.microsoft.com/office/powerpoint/2010/main" val="31722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 loss are calculated in two folds.</a:t>
            </a:r>
          </a:p>
          <a:p>
            <a:pPr marL="171450" indent="-171450">
              <a:buFont typeface="Arial"/>
              <a:buChar char="•"/>
            </a:pPr>
            <a:r>
              <a:rPr lang="en-US" dirty="0"/>
              <a:t>First of them is called the Adversarial loss which is a sigmoid cross-entropy loss of the Discriminators classification of the generated images and an </a:t>
            </a:r>
            <a:r>
              <a:rPr lang="en-US" b="1" dirty="0"/>
              <a:t>array of ones</a:t>
            </a:r>
            <a:r>
              <a:rPr lang="en-US" dirty="0"/>
              <a:t>.</a:t>
            </a:r>
            <a:endParaRPr lang="en-US" dirty="0">
              <a:cs typeface="Calibri"/>
            </a:endParaRPr>
          </a:p>
          <a:p>
            <a:pPr marL="171450" indent="-171450">
              <a:buFont typeface="Arial"/>
              <a:buChar char="•"/>
            </a:pPr>
            <a:r>
              <a:rPr lang="en-US" dirty="0"/>
              <a:t>And an L1 loss , which is a MAE (mean absolute error) between the generated image and the target image.</a:t>
            </a:r>
            <a:endParaRPr lang="en-US" dirty="0">
              <a:cs typeface="Calibri"/>
            </a:endParaRPr>
          </a:p>
          <a:p>
            <a:pPr marL="171450" indent="-171450">
              <a:buFont typeface="Arial"/>
              <a:buChar char="•"/>
            </a:pPr>
            <a:r>
              <a:rPr lang="en-US" dirty="0"/>
              <a:t>###This allows the generated image to become structurally similar to the target image.</a:t>
            </a:r>
            <a:endParaRPr lang="en-US" dirty="0">
              <a:cs typeface="Calibri"/>
            </a:endParaRPr>
          </a:p>
          <a:p>
            <a:pPr marL="171450" indent="-171450">
              <a:buFont typeface="Arial"/>
              <a:buChar char="•"/>
            </a:pPr>
            <a:r>
              <a:rPr lang="en-US" dirty="0">
                <a:cs typeface="Calibri"/>
              </a:rPr>
              <a:t>The total generator loss is calculated as Lambda times the L1 loss plus the adversarial loss. Where lambda is the hyperparameter which is used to control the relative importance between the l1 loss and the adversarial loss.</a:t>
            </a:r>
            <a:endParaRPr lang="en-US" dirty="0"/>
          </a:p>
          <a:p>
            <a:pPr marL="171450" indent="-171450">
              <a:buFont typeface="Arial"/>
              <a:buChar char="•"/>
            </a:pPr>
            <a:r>
              <a:rPr lang="en-US" dirty="0">
                <a:cs typeface="Calibri" panose="020F0502020204030204"/>
              </a:rPr>
              <a:t>In our model, we used lambda = 100 as suggested in the original paper. This places</a:t>
            </a:r>
            <a:r>
              <a:rPr lang="en-US" dirty="0"/>
              <a:t> more emphasis on the making the generated image to become more structurally similar to the target image.</a:t>
            </a:r>
            <a:endParaRPr lang="en-US" dirty="0">
              <a:cs typeface="Calibri"/>
            </a:endParaRPr>
          </a:p>
          <a:p>
            <a:pPr marL="171450" indent="-171450">
              <a:buFont typeface="Arial"/>
              <a:buChar char="•"/>
            </a:pPr>
            <a:endParaRPr lang="en-US" dirty="0"/>
          </a:p>
          <a:p>
            <a:pPr marL="171450" indent="-171450">
              <a:buFont typeface="Arial"/>
              <a:buChar char="•"/>
            </a:pPr>
            <a:endParaRPr lang="en-US" dirty="0"/>
          </a:p>
          <a:p>
            <a:pPr marL="171450" indent="-171450">
              <a:buFont typeface="Arial"/>
              <a:buChar char="•"/>
            </a:pPr>
            <a:endParaRPr lang="en-US" dirty="0"/>
          </a:p>
          <a:p>
            <a:pPr marL="171450" indent="-171450">
              <a:buFont typeface="Arial"/>
              <a:buChar char="•"/>
            </a:pPr>
            <a:r>
              <a:rPr lang="en-US" dirty="0"/>
              <a:t> A higher value of lambda places more emphasis on the L1 loss, promoting the preservation of fine details and textures in the generated output. </a:t>
            </a:r>
            <a:endParaRPr lang="en-US" dirty="0">
              <a:cs typeface="Calibri" panose="020F0502020204030204"/>
            </a:endParaRPr>
          </a:p>
          <a:p>
            <a:pPr marL="171450" indent="-171450">
              <a:buFont typeface="Arial"/>
              <a:buChar char="•"/>
            </a:pPr>
            <a:r>
              <a:rPr lang="en-US" dirty="0"/>
              <a:t>The formula to calculate the total generator loss is </a:t>
            </a:r>
            <a:r>
              <a:rPr lang="en-US" dirty="0" err="1"/>
              <a:t>gan_loss</a:t>
            </a:r>
            <a:r>
              <a:rPr lang="en-US" dirty="0"/>
              <a:t> + LAMBDA * l1_loss, where LAMBDA = 100. </a:t>
            </a:r>
            <a:endParaRPr lang="en-US" dirty="0">
              <a:cs typeface="Calibri"/>
            </a:endParaRPr>
          </a:p>
          <a:p>
            <a:pPr marL="171450" indent="-171450">
              <a:buFont typeface="Arial"/>
              <a:buChar char="•"/>
            </a:pPr>
            <a:r>
              <a:rPr lang="en-US" dirty="0"/>
              <a:t>It was found that using the </a:t>
            </a:r>
            <a:r>
              <a:rPr lang="en-US" dirty="0" err="1"/>
              <a:t>gan_loss</a:t>
            </a:r>
            <a:r>
              <a:rPr lang="en-US" dirty="0"/>
              <a:t> alone gave sharper results but produced visual artifacts. With the addition of the L1 loss (with λ = 100) the artifacts are reduced. </a:t>
            </a:r>
            <a:endParaRPr lang="en-US" dirty="0">
              <a:cs typeface="Calibri"/>
            </a:endParaRPr>
          </a:p>
          <a:p>
            <a:pPr marL="171450" indent="-171450">
              <a:buFont typeface="Arial"/>
              <a:buChar char="•"/>
            </a:pPr>
            <a:endParaRPr lang="en-US" dirty="0">
              <a:cs typeface="Calibri"/>
            </a:endParaRPr>
          </a:p>
          <a:p>
            <a:pPr marL="171450" indent="-171450">
              <a:buFont typeface="Arial"/>
              <a:buChar char="•"/>
            </a:pPr>
            <a:r>
              <a:rPr lang="en-US" dirty="0"/>
              <a:t>The generator is updated via a weighted sum of both the adversarial loss and the L1 loss, where the authors of the model recommend a weighting of 100 to 1 in favor of the L1 loss. This is to encourage the generator strongly toward generating plausible translations of the input image, and not just plausible images in the target domain.</a:t>
            </a:r>
            <a:endParaRPr lang="en-US" dirty="0">
              <a:cs typeface="Calibri"/>
            </a:endParaRPr>
          </a:p>
          <a:p>
            <a:pPr marL="171450" indent="-171450">
              <a:buFont typeface="Arial"/>
              <a:buChar char="•"/>
            </a:pPr>
            <a:endParaRPr lang="en-US" dirty="0">
              <a:cs typeface="Calibri"/>
            </a:endParaRPr>
          </a:p>
          <a:p>
            <a:pPr>
              <a:buFont typeface="Arial"/>
              <a:buChar char="•"/>
            </a:pPr>
            <a:endParaRPr lang="en-US" dirty="0">
              <a:cs typeface="Calibri"/>
            </a:endParaRPr>
          </a:p>
          <a:p>
            <a:pPr marL="171450" indent="-171450">
              <a:buFont typeface="Calibri"/>
              <a:buChar char="-"/>
            </a:pPr>
            <a:endParaRPr lang="en-US" dirty="0">
              <a:cs typeface="Calibri"/>
            </a:endParaRPr>
          </a:p>
          <a:p>
            <a:endParaRPr lang="en-US" dirty="0">
              <a:cs typeface="Calibri"/>
            </a:endParaRPr>
          </a:p>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GB"/>
              <a:t>11</a:t>
            </a:fld>
            <a:endParaRPr lang="en-GB"/>
          </a:p>
        </p:txBody>
      </p:sp>
    </p:spTree>
    <p:extLst>
      <p:ext uri="{BB962C8B-B14F-4D97-AF65-F5344CB8AC3E}">
        <p14:creationId xmlns:p14="http://schemas.microsoft.com/office/powerpoint/2010/main" val="30956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Onto the Discriminator of our pix2pix GAN.</a:t>
            </a:r>
            <a:endParaRPr lang="en-US" dirty="0"/>
          </a:p>
          <a:p>
            <a:r>
              <a:rPr lang="en-US" dirty="0"/>
              <a:t>The discriminator component is known as </a:t>
            </a:r>
            <a:r>
              <a:rPr lang="en-US" dirty="0" err="1"/>
              <a:t>PatchGAN</a:t>
            </a:r>
            <a:r>
              <a:rPr lang="en-US" dirty="0"/>
              <a:t>.</a:t>
            </a:r>
            <a:endParaRPr lang="en-US" dirty="0">
              <a:cs typeface="Calibri"/>
            </a:endParaRPr>
          </a:p>
          <a:p>
            <a:r>
              <a:rPr lang="en-US" dirty="0"/>
              <a:t>Unlike traditional discriminators that classify the entire input image as real or fake, the </a:t>
            </a:r>
            <a:r>
              <a:rPr lang="en-US" dirty="0" err="1"/>
              <a:t>PatchGAN</a:t>
            </a:r>
            <a:r>
              <a:rPr lang="en-US" dirty="0"/>
              <a:t> discriminator focuses on evaluating local patches or sub-regions of the image. This allows for more fine-grained analysis of </a:t>
            </a:r>
            <a:r>
              <a:rPr lang="en-US" dirty="0" err="1"/>
              <a:t>theimage</a:t>
            </a:r>
            <a:r>
              <a:rPr lang="en-US" dirty="0"/>
              <a:t> ## and enables the generator to produce higher-quality translations.</a:t>
            </a:r>
            <a:endParaRPr lang="en-US" dirty="0">
              <a:cs typeface="Calibri"/>
            </a:endParaRPr>
          </a:p>
          <a:p>
            <a:endParaRPr lang="en-US" dirty="0"/>
          </a:p>
          <a:p>
            <a:r>
              <a:rPr lang="en-US" dirty="0"/>
              <a:t>The picture explains the working of an </a:t>
            </a:r>
            <a:r>
              <a:rPr lang="en-US" dirty="0" err="1"/>
              <a:t>patchGAN</a:t>
            </a:r>
            <a:r>
              <a:rPr lang="en-US" dirty="0"/>
              <a:t>. It operates by sliding a small window or patch over the input image and classify each patch as real or fake. This local evaluation helps the discriminator capture and understand the finer details and textures of the images. </a:t>
            </a:r>
            <a:endParaRPr lang="en-US" dirty="0">
              <a:cs typeface="Calibri"/>
            </a:endParaRPr>
          </a:p>
          <a:p>
            <a:endParaRPr lang="en-US" dirty="0"/>
          </a:p>
          <a:p>
            <a:r>
              <a:rPr lang="en-US" dirty="0"/>
              <a:t> ###Results from the original paper states </a:t>
            </a:r>
            <a:r>
              <a:rPr lang="en-US" dirty="0" err="1"/>
              <a:t>PatchGAN</a:t>
            </a:r>
            <a:r>
              <a:rPr lang="en-US" dirty="0"/>
              <a:t> produces similar quality results when compared to an </a:t>
            </a:r>
            <a:r>
              <a:rPr lang="en-US" dirty="0" err="1"/>
              <a:t>ImageGAN</a:t>
            </a:r>
            <a:r>
              <a:rPr lang="en-US" dirty="0"/>
              <a:t> (which classifies the image as a whole). But </a:t>
            </a:r>
            <a:r>
              <a:rPr lang="en-US" dirty="0" err="1"/>
              <a:t>PatchGAN</a:t>
            </a:r>
            <a:r>
              <a:rPr lang="en-US" dirty="0"/>
              <a:t> has fewer parameters, runs faster, and can be applied to arbitrarily large images. </a:t>
            </a:r>
            <a:endParaRPr lang="en-US" dirty="0">
              <a:cs typeface="Calibri"/>
            </a:endParaRPr>
          </a:p>
          <a:p>
            <a:endParaRPr lang="en-US" dirty="0"/>
          </a:p>
          <a:p>
            <a:r>
              <a:rPr lang="en-US" dirty="0"/>
              <a:t>In our model, the </a:t>
            </a:r>
            <a:r>
              <a:rPr lang="en-US" dirty="0" err="1"/>
              <a:t>patchGAN</a:t>
            </a:r>
            <a:r>
              <a:rPr lang="en-US" dirty="0"/>
              <a:t> is designed in such a way that each output prediction of the model maps to a 70×70 patch of the input image. Hence, for a 256x256 image, we get a 30x30 prediction output which is then used to calculate the loss.</a:t>
            </a:r>
            <a:endParaRPr lang="en-US" dirty="0">
              <a:cs typeface="Calibri"/>
            </a:endParaRPr>
          </a:p>
          <a:p>
            <a:endParaRPr lang="en-US" dirty="0"/>
          </a:p>
          <a:p>
            <a:endParaRPr lang="en-US" dirty="0"/>
          </a:p>
          <a:p>
            <a:endParaRPr lang="en-US" dirty="0"/>
          </a:p>
          <a:p>
            <a:endParaRPr lang="en-US" dirty="0"/>
          </a:p>
          <a:p>
            <a:r>
              <a:rPr lang="en-US" dirty="0"/>
              <a:t>The benefit of this approach is that the same model can be applied to input images of different sizes, e.g. larger or smaller than 256×256 pixels.</a:t>
            </a:r>
            <a:endParaRPr lang="en-US" dirty="0">
              <a:cs typeface="Calibri"/>
            </a:endParaRPr>
          </a:p>
          <a:p>
            <a:endParaRPr lang="en-US" dirty="0">
              <a:cs typeface="Calibri"/>
            </a:endParaRPr>
          </a:p>
          <a:p>
            <a:r>
              <a:rPr lang="en-US" dirty="0"/>
              <a:t>By using patch-based discrimination, the pix2pix GAN can generate high-resolution outputs while preserving local image structures. This is particularly beneficial for tasks such as image-to-image translation, where maintaining local coherence and preserving details is essential.</a:t>
            </a:r>
            <a:endParaRPr lang="en-US" dirty="0">
              <a:cs typeface="Calibri"/>
            </a:endParaRPr>
          </a:p>
          <a:p>
            <a:r>
              <a:rPr lang="en-US" dirty="0"/>
              <a:t>Overall, the </a:t>
            </a:r>
            <a:r>
              <a:rPr lang="en-US" dirty="0" err="1"/>
              <a:t>PatchGAN</a:t>
            </a:r>
            <a:r>
              <a:rPr lang="en-US" dirty="0"/>
              <a:t> discriminator enhances the training process by providing more informative and localized feedback to the generator. It promotes the generation of realistic and visually appealing outputs that closely match the target domain.</a:t>
            </a:r>
            <a:endParaRPr lang="en-US" dirty="0">
              <a:cs typeface="Calibri"/>
            </a:endParaRPr>
          </a:p>
          <a:p>
            <a:endParaRPr lang="en-US" dirty="0">
              <a:cs typeface="Calibri"/>
            </a:endParaRPr>
          </a:p>
          <a:p>
            <a:endParaRPr lang="en-US" dirty="0"/>
          </a:p>
          <a:p>
            <a:r>
              <a:rPr lang="en-US" dirty="0"/>
              <a:t>Why Patch GAN?  </a:t>
            </a:r>
            <a:endParaRPr lang="en-US" dirty="0">
              <a:cs typeface="Calibri" panose="020F0502020204030204"/>
            </a:endParaRPr>
          </a:p>
          <a:p>
            <a:r>
              <a:rPr lang="en-US" dirty="0"/>
              <a:t>Answer: N can be much smaller than the full size of the image and still produce high quality results. This is advantageous because a smaller </a:t>
            </a:r>
            <a:r>
              <a:rPr lang="en-US" dirty="0" err="1"/>
              <a:t>PatchGAN</a:t>
            </a:r>
            <a:r>
              <a:rPr lang="en-US" dirty="0"/>
              <a:t> has fewer parameters, runs faster, and can be applied to arbitrarily large images. </a:t>
            </a:r>
            <a:endParaRPr lang="en-US" dirty="0">
              <a:cs typeface="Calibri"/>
            </a:endParaRPr>
          </a:p>
        </p:txBody>
      </p:sp>
      <p:sp>
        <p:nvSpPr>
          <p:cNvPr id="4" name="Slide Number Placeholder 3"/>
          <p:cNvSpPr>
            <a:spLocks noGrp="1"/>
          </p:cNvSpPr>
          <p:nvPr>
            <p:ph type="sldNum" sz="quarter" idx="5"/>
          </p:nvPr>
        </p:nvSpPr>
        <p:spPr/>
        <p:txBody>
          <a:bodyPr/>
          <a:lstStyle/>
          <a:p>
            <a:fld id="{53DE2AB2-0596-4E02-8839-233B4BDF1456}" type="slidenum">
              <a:rPr lang="en-US"/>
              <a:t>12</a:t>
            </a:fld>
            <a:endParaRPr lang="en-US"/>
          </a:p>
        </p:txBody>
      </p:sp>
    </p:spTree>
    <p:extLst>
      <p:ext uri="{BB962C8B-B14F-4D97-AF65-F5344CB8AC3E}">
        <p14:creationId xmlns:p14="http://schemas.microsoft.com/office/powerpoint/2010/main" val="1517880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4826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23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9984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84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6598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082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083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76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85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524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2225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3161715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1.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hyperlink" Target="https://www.tensorflow.org/datasets/catalog/cycle_gan#cycle_ganmaps" TargetMode="Externa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hyperlink" Target="https://www.tensorflow.org/datasets/catalog/cycle_gan#cycle_ganfacades" TargetMode="Externa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developers.google.com/machine-learning/ga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machine-learning/ga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google.com/machine-learning/ga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evelopers.google.com/machine-learning/gan"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 name="Picture 4">
            <a:extLst>
              <a:ext uri="{FF2B5EF4-FFF2-40B4-BE49-F238E27FC236}">
                <a16:creationId xmlns:a16="http://schemas.microsoft.com/office/drawing/2014/main" id="{0E9510EB-A623-D4D2-EA9E-3569E4A1717B}"/>
              </a:ext>
            </a:extLst>
          </p:cNvPr>
          <p:cNvPicPr>
            <a:picLocks noChangeAspect="1"/>
          </p:cNvPicPr>
          <p:nvPr/>
        </p:nvPicPr>
        <p:blipFill>
          <a:blip r:embed="rId2"/>
          <a:stretch>
            <a:fillRect/>
          </a:stretch>
        </p:blipFill>
        <p:spPr>
          <a:xfrm>
            <a:off x="-2933" y="3556"/>
            <a:ext cx="12195788" cy="6854385"/>
          </a:xfrm>
          <a:prstGeom prst="rect">
            <a:avLst/>
          </a:prstGeom>
        </p:spPr>
      </p:pic>
      <p:sp>
        <p:nvSpPr>
          <p:cNvPr id="4" name="TextBox 3">
            <a:extLst>
              <a:ext uri="{FF2B5EF4-FFF2-40B4-BE49-F238E27FC236}">
                <a16:creationId xmlns:a16="http://schemas.microsoft.com/office/drawing/2014/main" id="{0F93B4B1-46A7-2A91-4536-FD16A85EDBDA}"/>
              </a:ext>
            </a:extLst>
          </p:cNvPr>
          <p:cNvSpPr txBox="1"/>
          <p:nvPr/>
        </p:nvSpPr>
        <p:spPr>
          <a:xfrm>
            <a:off x="638296" y="917864"/>
            <a:ext cx="10915403" cy="2585323"/>
          </a:xfrm>
          <a:prstGeom prst="rect">
            <a:avLst/>
          </a:prstGeom>
          <a:solidFill>
            <a:srgbClr val="FFFFFF">
              <a:alpha val="50000"/>
            </a:srgbClr>
          </a:solidFill>
          <a:ln>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800" b="1">
                <a:solidFill>
                  <a:schemeClr val="tx2"/>
                </a:solidFill>
                <a:ea typeface="Calibri"/>
                <a:cs typeface="Calibri"/>
              </a:rPr>
              <a:t>Image-to-Image </a:t>
            </a:r>
            <a:endParaRPr lang="el-GR" sz="4800" b="1">
              <a:solidFill>
                <a:schemeClr val="tx2"/>
              </a:solidFill>
              <a:ea typeface="Calibri"/>
              <a:cs typeface="Calibri"/>
            </a:endParaRPr>
          </a:p>
          <a:p>
            <a:pPr algn="ctr"/>
            <a:r>
              <a:rPr lang="en-GB" sz="4800" b="1">
                <a:solidFill>
                  <a:schemeClr val="tx2"/>
                </a:solidFill>
                <a:ea typeface="Calibri"/>
                <a:cs typeface="Calibri"/>
              </a:rPr>
              <a:t>Translations Using </a:t>
            </a:r>
            <a:endParaRPr lang="el-GR" sz="4800" b="1">
              <a:solidFill>
                <a:schemeClr val="tx2"/>
              </a:solidFill>
              <a:ea typeface="Calibri"/>
              <a:cs typeface="Calibri"/>
            </a:endParaRPr>
          </a:p>
          <a:p>
            <a:pPr algn="ctr"/>
            <a:r>
              <a:rPr lang="en-GB" sz="4800" b="1">
                <a:solidFill>
                  <a:schemeClr val="tx2"/>
                </a:solidFill>
                <a:ea typeface="Calibri"/>
                <a:cs typeface="Calibri"/>
              </a:rPr>
              <a:t>GANs</a:t>
            </a:r>
            <a:endParaRPr lang="el-GR" sz="4800" b="1">
              <a:solidFill>
                <a:schemeClr val="tx2"/>
              </a:solidFill>
              <a:ea typeface="Calibri"/>
              <a:cs typeface="Calibri"/>
            </a:endParaRPr>
          </a:p>
          <a:p>
            <a:pPr algn="l"/>
            <a:endParaRPr lang="el-GR">
              <a:ea typeface="Calibri"/>
              <a:cs typeface="Calibri"/>
            </a:endParaRPr>
          </a:p>
        </p:txBody>
      </p:sp>
      <p:sp>
        <p:nvSpPr>
          <p:cNvPr id="6" name="Τίτλος 5">
            <a:extLst>
              <a:ext uri="{FF2B5EF4-FFF2-40B4-BE49-F238E27FC236}">
                <a16:creationId xmlns:a16="http://schemas.microsoft.com/office/drawing/2014/main" id="{A6C032A4-7E07-FCDB-9543-B8FF0A96B767}"/>
              </a:ext>
            </a:extLst>
          </p:cNvPr>
          <p:cNvSpPr>
            <a:spLocks noGrp="1"/>
          </p:cNvSpPr>
          <p:nvPr>
            <p:ph type="ctrTitle"/>
          </p:nvPr>
        </p:nvSpPr>
        <p:spPr>
          <a:xfrm>
            <a:off x="1434935" y="4882881"/>
            <a:ext cx="9312233" cy="903186"/>
          </a:xfrm>
          <a:solidFill>
            <a:srgbClr val="FFFFFF">
              <a:alpha val="50000"/>
            </a:srgbClr>
          </a:solidFill>
        </p:spPr>
        <p:style>
          <a:lnRef idx="2">
            <a:schemeClr val="accent5"/>
          </a:lnRef>
          <a:fillRef idx="1">
            <a:schemeClr val="lt1"/>
          </a:fillRef>
          <a:effectRef idx="0">
            <a:schemeClr val="accent5"/>
          </a:effectRef>
          <a:fontRef idx="minor">
            <a:schemeClr val="dk1"/>
          </a:fontRef>
        </p:style>
        <p:txBody>
          <a:bodyPr/>
          <a:lstStyle/>
          <a:p>
            <a:pPr>
              <a:spcBef>
                <a:spcPts val="1000"/>
              </a:spcBef>
            </a:pPr>
            <a:r>
              <a:rPr lang="en-GB" sz="2000">
                <a:latin typeface="Calibri"/>
                <a:ea typeface="Calibri"/>
                <a:cs typeface="Calibri"/>
              </a:rPr>
              <a:t>Himanshu Sahni, Sheik Meeran Rasheed Abdul </a:t>
            </a:r>
            <a:r>
              <a:rPr lang="en-GB" sz="2000" err="1">
                <a:latin typeface="Calibri"/>
                <a:ea typeface="Calibri"/>
                <a:cs typeface="Calibri"/>
              </a:rPr>
              <a:t>Rahuman</a:t>
            </a:r>
            <a:r>
              <a:rPr lang="en-GB" sz="2000">
                <a:latin typeface="Calibri"/>
                <a:ea typeface="Calibri"/>
                <a:cs typeface="Calibri"/>
              </a:rPr>
              <a:t>, Estéban </a:t>
            </a:r>
            <a:r>
              <a:rPr lang="en-GB" sz="2000" err="1">
                <a:latin typeface="Calibri"/>
                <a:ea typeface="Calibri"/>
                <a:cs typeface="Calibri"/>
              </a:rPr>
              <a:t>Nocet</a:t>
            </a:r>
            <a:r>
              <a:rPr lang="en-GB" sz="2000">
                <a:latin typeface="Calibri"/>
                <a:ea typeface="Calibri"/>
                <a:cs typeface="Calibri"/>
              </a:rPr>
              <a:t>-Binois, </a:t>
            </a:r>
          </a:p>
          <a:p>
            <a:pPr>
              <a:spcBef>
                <a:spcPts val="1000"/>
              </a:spcBef>
            </a:pPr>
            <a:r>
              <a:rPr lang="en-GB" sz="2000">
                <a:latin typeface="Calibri"/>
                <a:ea typeface="Calibri"/>
                <a:cs typeface="Calibri"/>
              </a:rPr>
              <a:t>Vasiliki </a:t>
            </a:r>
            <a:r>
              <a:rPr lang="en-GB" sz="2000" err="1">
                <a:latin typeface="Calibri"/>
                <a:ea typeface="Calibri"/>
                <a:cs typeface="Calibri"/>
              </a:rPr>
              <a:t>Kostara</a:t>
            </a:r>
            <a:r>
              <a:rPr lang="en-GB" sz="2000">
                <a:latin typeface="Calibri"/>
                <a:ea typeface="Calibri"/>
                <a:cs typeface="Calibri"/>
              </a:rPr>
              <a:t>, Cyrene Howland</a:t>
            </a:r>
            <a:endParaRPr lang="el-GR">
              <a:ea typeface="Calibri Light"/>
              <a:cs typeface="Calibri Light"/>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7206"/>
    </mc:Choice>
    <mc:Fallback xmlns="">
      <p:transition spd="slow" advTm="72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box and whisker chart&#10;&#10;Description automatically generated">
            <a:extLst>
              <a:ext uri="{FF2B5EF4-FFF2-40B4-BE49-F238E27FC236}">
                <a16:creationId xmlns:a16="http://schemas.microsoft.com/office/drawing/2014/main" id="{37924E85-EB5A-DB66-A117-6E9E4333993A}"/>
              </a:ext>
            </a:extLst>
          </p:cNvPr>
          <p:cNvPicPr>
            <a:picLocks noChangeAspect="1"/>
          </p:cNvPicPr>
          <p:nvPr/>
        </p:nvPicPr>
        <p:blipFill>
          <a:blip r:embed="rId4"/>
          <a:stretch>
            <a:fillRect/>
          </a:stretch>
        </p:blipFill>
        <p:spPr>
          <a:xfrm>
            <a:off x="35719" y="1893622"/>
            <a:ext cx="6516066" cy="4320911"/>
          </a:xfrm>
          <a:prstGeom prst="rect">
            <a:avLst/>
          </a:prstGeom>
        </p:spPr>
      </p:pic>
      <p:sp>
        <p:nvSpPr>
          <p:cNvPr id="7" name="Title 1">
            <a:extLst>
              <a:ext uri="{FF2B5EF4-FFF2-40B4-BE49-F238E27FC236}">
                <a16:creationId xmlns:a16="http://schemas.microsoft.com/office/drawing/2014/main" id="{EEF4BA46-182E-32D3-6E34-DFCE66D0C701}"/>
              </a:ext>
            </a:extLst>
          </p:cNvPr>
          <p:cNvSpPr>
            <a:spLocks noGrp="1"/>
          </p:cNvSpPr>
          <p:nvPr>
            <p:ph type="title"/>
          </p:nvPr>
        </p:nvSpPr>
        <p:spPr>
          <a:xfrm>
            <a:off x="838200" y="365125"/>
            <a:ext cx="10515600" cy="1325563"/>
          </a:xfrm>
        </p:spPr>
        <p:txBody>
          <a:bodyPr/>
          <a:lstStyle/>
          <a:p>
            <a:r>
              <a:rPr lang="en-GB">
                <a:cs typeface="Calibri Light"/>
              </a:rPr>
              <a:t>Generator Architecture</a:t>
            </a:r>
            <a:endParaRPr lang="en-GB"/>
          </a:p>
        </p:txBody>
      </p:sp>
      <p:sp>
        <p:nvSpPr>
          <p:cNvPr id="9" name="TextBox 8">
            <a:extLst>
              <a:ext uri="{FF2B5EF4-FFF2-40B4-BE49-F238E27FC236}">
                <a16:creationId xmlns:a16="http://schemas.microsoft.com/office/drawing/2014/main" id="{EBF9C5E2-838D-70A9-BC02-B35B957D8A16}"/>
              </a:ext>
            </a:extLst>
          </p:cNvPr>
          <p:cNvSpPr txBox="1"/>
          <p:nvPr/>
        </p:nvSpPr>
        <p:spPr>
          <a:xfrm>
            <a:off x="6548342" y="2426208"/>
            <a:ext cx="5643561"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Generator consists of an Encoder and Decoder in a U-Net Architecture</a:t>
            </a:r>
            <a:endParaRPr lang="en-US"/>
          </a:p>
          <a:p>
            <a:pPr lvl="1" indent="-228600">
              <a:lnSpc>
                <a:spcPct val="90000"/>
              </a:lnSpc>
              <a:spcAft>
                <a:spcPts val="600"/>
              </a:spcAft>
              <a:buFont typeface="Arial" panose="020B0604020202020204" pitchFamily="34" charset="0"/>
              <a:buChar char="•"/>
            </a:pPr>
            <a:r>
              <a:rPr lang="en-US" sz="1700" b="1"/>
              <a:t>Encoder</a:t>
            </a:r>
            <a:r>
              <a:rPr lang="en-US" sz="1700">
                <a:cs typeface="Calibri"/>
              </a:rPr>
              <a:t>: </a:t>
            </a:r>
            <a:r>
              <a:rPr lang="en-US" sz="1700">
                <a:ea typeface="+mn-lt"/>
                <a:cs typeface="+mn-lt"/>
              </a:rPr>
              <a:t>C64 - C128 - C256 – C512 - C512 - C512 - C512 – C512</a:t>
            </a:r>
            <a:endParaRPr lang="en-US">
              <a:ea typeface="+mn-lt"/>
              <a:cs typeface="+mn-lt"/>
            </a:endParaRPr>
          </a:p>
          <a:p>
            <a:pPr lvl="1" indent="-228600">
              <a:lnSpc>
                <a:spcPct val="90000"/>
              </a:lnSpc>
              <a:spcAft>
                <a:spcPts val="600"/>
              </a:spcAft>
              <a:buFont typeface="Arial" panose="020B0604020202020204" pitchFamily="34" charset="0"/>
              <a:buChar char="•"/>
            </a:pPr>
            <a:r>
              <a:rPr lang="en-US" sz="1700" b="1">
                <a:ea typeface="+mn-lt"/>
                <a:cs typeface="+mn-lt"/>
              </a:rPr>
              <a:t>Decoder</a:t>
            </a:r>
            <a:r>
              <a:rPr lang="en-US" sz="1700" b="1">
                <a:cs typeface="Calibri" panose="020F0502020204030204"/>
              </a:rPr>
              <a:t>(With Skip Connections):</a:t>
            </a:r>
            <a:r>
              <a:rPr lang="en-US" sz="1700">
                <a:cs typeface="Calibri" panose="020F0502020204030204"/>
              </a:rPr>
              <a:t> </a:t>
            </a:r>
            <a:r>
              <a:rPr lang="en-US" sz="1700">
                <a:ea typeface="+mn-lt"/>
                <a:cs typeface="+mn-lt"/>
              </a:rPr>
              <a:t>CD512 -  CD1024  - C1024  - C1024 – CD1024 - C512 - C256 -  C128</a:t>
            </a:r>
          </a:p>
          <a:p>
            <a:pPr lvl="1" indent="-228600">
              <a:lnSpc>
                <a:spcPct val="90000"/>
              </a:lnSpc>
              <a:spcAft>
                <a:spcPts val="600"/>
              </a:spcAft>
              <a:buFont typeface="Arial" panose="020B0604020202020204" pitchFamily="34" charset="0"/>
              <a:buChar char="•"/>
            </a:pPr>
            <a:r>
              <a:rPr lang="en-US" sz="1700" b="1">
                <a:ea typeface="+mn-lt"/>
                <a:cs typeface="+mn-lt"/>
              </a:rPr>
              <a:t>Skip-Connections - </a:t>
            </a:r>
            <a:r>
              <a:rPr lang="en-US" sz="1700">
                <a:ea typeface="+mn-lt"/>
                <a:cs typeface="+mn-lt"/>
              </a:rPr>
              <a:t>Helps recover all information lost during the </a:t>
            </a:r>
            <a:r>
              <a:rPr lang="en-US" sz="1700" err="1">
                <a:ea typeface="+mn-lt"/>
                <a:cs typeface="+mn-lt"/>
              </a:rPr>
              <a:t>downsampling</a:t>
            </a:r>
            <a:r>
              <a:rPr lang="en-US" sz="1700">
                <a:ea typeface="+mn-lt"/>
                <a:cs typeface="+mn-lt"/>
              </a:rPr>
              <a:t> of the input at Encoder</a:t>
            </a:r>
            <a:endParaRPr lang="en-US" sz="1700">
              <a:ea typeface="Calibri"/>
              <a:cs typeface="Calibri" panose="020F0502020204030204"/>
            </a:endParaRPr>
          </a:p>
        </p:txBody>
      </p:sp>
    </p:spTree>
    <p:custDataLst>
      <p:tags r:id="rId1"/>
    </p:custDataLst>
    <p:extLst>
      <p:ext uri="{BB962C8B-B14F-4D97-AF65-F5344CB8AC3E}">
        <p14:creationId xmlns:p14="http://schemas.microsoft.com/office/powerpoint/2010/main" val="3456925294"/>
      </p:ext>
    </p:extLst>
  </p:cSld>
  <p:clrMapOvr>
    <a:masterClrMapping/>
  </p:clrMapOvr>
  <mc:AlternateContent xmlns:mc="http://schemas.openxmlformats.org/markup-compatibility/2006" xmlns:p14="http://schemas.microsoft.com/office/powerpoint/2010/main">
    <mc:Choice Requires="p14">
      <p:transition spd="slow" p14:dur="2000" advTm="28430"/>
    </mc:Choice>
    <mc:Fallback xmlns="">
      <p:transition spd="slow" advTm="284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C1B37-A8EC-A968-EA0C-54E6979E09A6}"/>
              </a:ext>
            </a:extLst>
          </p:cNvPr>
          <p:cNvSpPr>
            <a:spLocks noGrp="1"/>
          </p:cNvSpPr>
          <p:nvPr>
            <p:ph type="title"/>
          </p:nvPr>
        </p:nvSpPr>
        <p:spPr>
          <a:xfrm>
            <a:off x="838198" y="275672"/>
            <a:ext cx="5167185" cy="1680519"/>
          </a:xfrm>
        </p:spPr>
        <p:txBody>
          <a:bodyPr vert="horz" lIns="91440" tIns="45720" rIns="91440" bIns="45720" rtlCol="0">
            <a:normAutofit/>
          </a:bodyPr>
          <a:lstStyle/>
          <a:p>
            <a:r>
              <a:rPr lang="en-US" sz="4000"/>
              <a:t>Generator Loss</a:t>
            </a:r>
          </a:p>
        </p:txBody>
      </p:sp>
      <p:pic>
        <p:nvPicPr>
          <p:cNvPr id="14" name="Picture 14" descr="Diagram&#10;&#10;Description automatically generated">
            <a:extLst>
              <a:ext uri="{FF2B5EF4-FFF2-40B4-BE49-F238E27FC236}">
                <a16:creationId xmlns:a16="http://schemas.microsoft.com/office/drawing/2014/main" id="{882B4959-B333-8D6E-F782-E8E8EAE85B2F}"/>
              </a:ext>
            </a:extLst>
          </p:cNvPr>
          <p:cNvPicPr>
            <a:picLocks noChangeAspect="1"/>
          </p:cNvPicPr>
          <p:nvPr/>
        </p:nvPicPr>
        <p:blipFill>
          <a:blip r:embed="rId4"/>
          <a:stretch>
            <a:fillRect/>
          </a:stretch>
        </p:blipFill>
        <p:spPr>
          <a:xfrm>
            <a:off x="7521212" y="1283558"/>
            <a:ext cx="3748227" cy="4763233"/>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01D21A9B-2CBD-273E-3C15-30AAD57CD253}"/>
              </a:ext>
            </a:extLst>
          </p:cNvPr>
          <p:cNvPicPr>
            <a:picLocks noChangeAspect="1"/>
          </p:cNvPicPr>
          <p:nvPr/>
        </p:nvPicPr>
        <p:blipFill>
          <a:blip r:embed="rId5"/>
          <a:stretch>
            <a:fillRect/>
          </a:stretch>
        </p:blipFill>
        <p:spPr>
          <a:xfrm>
            <a:off x="679388" y="3713857"/>
            <a:ext cx="6169191" cy="2425918"/>
          </a:xfrm>
          <a:prstGeom prst="rect">
            <a:avLst/>
          </a:prstGeom>
        </p:spPr>
      </p:pic>
      <p:sp>
        <p:nvSpPr>
          <p:cNvPr id="6" name="TextBox 5">
            <a:extLst>
              <a:ext uri="{FF2B5EF4-FFF2-40B4-BE49-F238E27FC236}">
                <a16:creationId xmlns:a16="http://schemas.microsoft.com/office/drawing/2014/main" id="{DC32FBE5-0374-2E8E-55AD-0D93FB231C57}"/>
              </a:ext>
            </a:extLst>
          </p:cNvPr>
          <p:cNvSpPr txBox="1"/>
          <p:nvPr/>
        </p:nvSpPr>
        <p:spPr>
          <a:xfrm>
            <a:off x="675082" y="1552513"/>
            <a:ext cx="6534514" cy="23956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buFont typeface="Arial" panose="020B0604020202020204" pitchFamily="34" charset="0"/>
              <a:buChar char="•"/>
            </a:pPr>
            <a:r>
              <a:rPr lang="en-US" sz="1600">
                <a:ea typeface="+mn-lt"/>
                <a:cs typeface="+mn-lt"/>
              </a:rPr>
              <a:t>The Generator Losses are calculated as follows:</a:t>
            </a:r>
          </a:p>
          <a:p>
            <a:pPr lvl="1">
              <a:buFont typeface="Arial" panose="020B0604020202020204" pitchFamily="34" charset="0"/>
              <a:buChar char="•"/>
            </a:pPr>
            <a:r>
              <a:rPr lang="en-US" sz="1600">
                <a:ea typeface="+mn-lt"/>
                <a:cs typeface="+mn-lt"/>
              </a:rPr>
              <a:t>Sigmoid Cross-Entropy loss (</a:t>
            </a:r>
            <a:r>
              <a:rPr lang="en-US" sz="1600" b="1">
                <a:ea typeface="+mn-lt"/>
                <a:cs typeface="+mn-lt"/>
              </a:rPr>
              <a:t>ADVERSARIAL LOSS</a:t>
            </a:r>
            <a:r>
              <a:rPr lang="en-US" sz="1600">
                <a:ea typeface="+mn-lt"/>
                <a:cs typeface="+mn-lt"/>
              </a:rPr>
              <a:t>) of the generated images and an array of ones.</a:t>
            </a:r>
            <a:endParaRPr lang="en-US" sz="1600">
              <a:cs typeface="Calibri"/>
            </a:endParaRPr>
          </a:p>
          <a:p>
            <a:pPr lvl="1">
              <a:buFont typeface="Arial" panose="020B0604020202020204" pitchFamily="34" charset="0"/>
              <a:buChar char="•"/>
            </a:pPr>
            <a:r>
              <a:rPr lang="en-US" sz="1600" b="1">
                <a:ea typeface="+mn-lt"/>
                <a:cs typeface="+mn-lt"/>
              </a:rPr>
              <a:t>L1 LOSS</a:t>
            </a:r>
            <a:r>
              <a:rPr lang="en-US" sz="1600">
                <a:ea typeface="+mn-lt"/>
                <a:cs typeface="+mn-lt"/>
              </a:rPr>
              <a:t>, which is a MAE (mean absolute error) between the generated image and the target image.</a:t>
            </a:r>
            <a:endParaRPr lang="en-US">
              <a:cs typeface="Calibri" panose="020F0502020204030204"/>
            </a:endParaRPr>
          </a:p>
          <a:p>
            <a:pPr>
              <a:buFont typeface="Arial" panose="020B0604020202020204" pitchFamily="34" charset="0"/>
              <a:buChar char="•"/>
            </a:pPr>
            <a:endParaRPr lang="en-US" sz="1600">
              <a:ea typeface="+mn-lt"/>
              <a:cs typeface="+mn-lt"/>
            </a:endParaRPr>
          </a:p>
          <a:p>
            <a:pPr>
              <a:buFont typeface="Arial" panose="020B0604020202020204" pitchFamily="34" charset="0"/>
              <a:buChar char="•"/>
            </a:pPr>
            <a:r>
              <a:rPr lang="en-US" sz="1600" b="1">
                <a:ea typeface="+mn-lt"/>
                <a:cs typeface="+mn-lt"/>
              </a:rPr>
              <a:t>Total Generator Loss = LAMBDA*L1_LOSS + ADVERSARIAL LOSS</a:t>
            </a:r>
            <a:endParaRPr lang="en-US" b="1">
              <a:ea typeface="+mn-lt"/>
              <a:cs typeface="+mn-lt"/>
            </a:endParaRPr>
          </a:p>
        </p:txBody>
      </p:sp>
    </p:spTree>
    <p:custDataLst>
      <p:tags r:id="rId1"/>
    </p:custDataLst>
    <p:extLst>
      <p:ext uri="{BB962C8B-B14F-4D97-AF65-F5344CB8AC3E}">
        <p14:creationId xmlns:p14="http://schemas.microsoft.com/office/powerpoint/2010/main" val="576566368"/>
      </p:ext>
    </p:extLst>
  </p:cSld>
  <p:clrMapOvr>
    <a:masterClrMapping/>
  </p:clrMapOvr>
  <mc:AlternateContent xmlns:mc="http://schemas.openxmlformats.org/markup-compatibility/2006" xmlns:p14="http://schemas.microsoft.com/office/powerpoint/2010/main">
    <mc:Choice Requires="p14">
      <p:transition spd="slow" p14:dur="2000" advTm="23416"/>
    </mc:Choice>
    <mc:Fallback xmlns="">
      <p:transition spd="slow" advTm="23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162E-4FCB-0157-DC11-D563281A2495}"/>
              </a:ext>
            </a:extLst>
          </p:cNvPr>
          <p:cNvSpPr>
            <a:spLocks noGrp="1"/>
          </p:cNvSpPr>
          <p:nvPr>
            <p:ph type="title"/>
          </p:nvPr>
        </p:nvSpPr>
        <p:spPr/>
        <p:txBody>
          <a:bodyPr/>
          <a:lstStyle/>
          <a:p>
            <a:r>
              <a:rPr lang="en-US">
                <a:cs typeface="Calibri Light"/>
              </a:rPr>
              <a:t>Discriminator Architecture (</a:t>
            </a:r>
            <a:r>
              <a:rPr lang="en-US" err="1">
                <a:cs typeface="Calibri Light"/>
              </a:rPr>
              <a:t>PatchGAN</a:t>
            </a:r>
            <a:r>
              <a:rPr lang="en-US">
                <a:cs typeface="Calibri Light"/>
              </a:rPr>
              <a:t>)</a:t>
            </a:r>
            <a:endParaRPr lang="en-US"/>
          </a:p>
        </p:txBody>
      </p:sp>
      <p:pic>
        <p:nvPicPr>
          <p:cNvPr id="3" name="Picture 3" descr="Diagram&#10;&#10;Description automatically generated">
            <a:extLst>
              <a:ext uri="{FF2B5EF4-FFF2-40B4-BE49-F238E27FC236}">
                <a16:creationId xmlns:a16="http://schemas.microsoft.com/office/drawing/2014/main" id="{50DE6213-7FE5-3633-9988-D807715B8BA2}"/>
              </a:ext>
            </a:extLst>
          </p:cNvPr>
          <p:cNvPicPr>
            <a:picLocks noChangeAspect="1"/>
          </p:cNvPicPr>
          <p:nvPr/>
        </p:nvPicPr>
        <p:blipFill>
          <a:blip r:embed="rId4"/>
          <a:stretch>
            <a:fillRect/>
          </a:stretch>
        </p:blipFill>
        <p:spPr>
          <a:xfrm>
            <a:off x="656823" y="2120773"/>
            <a:ext cx="4546242" cy="3947272"/>
          </a:xfrm>
          <a:prstGeom prst="rect">
            <a:avLst/>
          </a:prstGeom>
        </p:spPr>
      </p:pic>
      <p:sp>
        <p:nvSpPr>
          <p:cNvPr id="5" name="TextBox 4">
            <a:extLst>
              <a:ext uri="{FF2B5EF4-FFF2-40B4-BE49-F238E27FC236}">
                <a16:creationId xmlns:a16="http://schemas.microsoft.com/office/drawing/2014/main" id="{90337561-41BE-8FA5-AA56-7EBF21F8523E}"/>
              </a:ext>
            </a:extLst>
          </p:cNvPr>
          <p:cNvSpPr txBox="1"/>
          <p:nvPr/>
        </p:nvSpPr>
        <p:spPr>
          <a:xfrm>
            <a:off x="5446374" y="1939375"/>
            <a:ext cx="6534514" cy="42362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buFont typeface="Arial" panose="020B0604020202020204" pitchFamily="34" charset="0"/>
              <a:buChar char="•"/>
            </a:pPr>
            <a:r>
              <a:rPr lang="en-US" sz="1600" b="1" dirty="0" err="1">
                <a:ea typeface="+mn-lt"/>
                <a:cs typeface="+mn-lt"/>
              </a:rPr>
              <a:t>PatchGAN</a:t>
            </a:r>
            <a:r>
              <a:rPr lang="en-US" sz="1600" b="1" dirty="0">
                <a:ea typeface="+mn-lt"/>
                <a:cs typeface="+mn-lt"/>
              </a:rPr>
              <a:t> Architecture</a:t>
            </a:r>
            <a:r>
              <a:rPr lang="en-US" sz="1600" dirty="0">
                <a:ea typeface="+mn-lt"/>
                <a:cs typeface="+mn-lt"/>
              </a:rPr>
              <a:t>:</a:t>
            </a:r>
            <a:endParaRPr lang="en-US" sz="1600" dirty="0">
              <a:cs typeface="Calibri"/>
            </a:endParaRPr>
          </a:p>
          <a:p>
            <a:pPr lvl="1">
              <a:buFont typeface="Arial" panose="020B0604020202020204" pitchFamily="34" charset="0"/>
              <a:buChar char="•"/>
            </a:pPr>
            <a:r>
              <a:rPr lang="en-US" sz="1600" dirty="0" err="1">
                <a:ea typeface="+mn-lt"/>
                <a:cs typeface="+mn-lt"/>
              </a:rPr>
              <a:t>PatchGAN</a:t>
            </a:r>
            <a:r>
              <a:rPr lang="en-US" sz="1600" dirty="0">
                <a:ea typeface="+mn-lt"/>
                <a:cs typeface="+mn-lt"/>
              </a:rPr>
              <a:t> operates at the patch level, focusing on local image regions.</a:t>
            </a:r>
            <a:endParaRPr lang="en-US" sz="1600" dirty="0">
              <a:cs typeface="Calibri" panose="020F0502020204030204"/>
            </a:endParaRPr>
          </a:p>
          <a:p>
            <a:pPr lvl="1">
              <a:buFont typeface="Arial" panose="020B0604020202020204" pitchFamily="34" charset="0"/>
              <a:buChar char="•"/>
            </a:pPr>
            <a:r>
              <a:rPr lang="en-US" sz="1600" dirty="0">
                <a:ea typeface="+mn-lt"/>
                <a:cs typeface="+mn-lt"/>
              </a:rPr>
              <a:t>It enables fine-grained discrimination and feedback in image-to-image translation tasks.</a:t>
            </a:r>
            <a:endParaRPr lang="en-US" sz="1600" dirty="0">
              <a:cs typeface="Calibri" panose="020F0502020204030204"/>
            </a:endParaRPr>
          </a:p>
          <a:p>
            <a:pPr lvl="1">
              <a:buFont typeface="Arial" panose="020B0604020202020204" pitchFamily="34" charset="0"/>
              <a:buChar char="•"/>
            </a:pPr>
            <a:r>
              <a:rPr lang="en-US" sz="1600" dirty="0">
                <a:ea typeface="+mn-lt"/>
                <a:cs typeface="+mn-lt"/>
              </a:rPr>
              <a:t>The </a:t>
            </a:r>
            <a:r>
              <a:rPr lang="en-US" sz="1600" dirty="0" err="1">
                <a:ea typeface="+mn-lt"/>
                <a:cs typeface="+mn-lt"/>
              </a:rPr>
              <a:t>PatchGAN</a:t>
            </a:r>
            <a:r>
              <a:rPr lang="en-US" sz="1600" dirty="0">
                <a:ea typeface="+mn-lt"/>
                <a:cs typeface="+mn-lt"/>
              </a:rPr>
              <a:t> discriminator classifies each input patch as real or fake.</a:t>
            </a:r>
            <a:endParaRPr lang="en-US" sz="1600" dirty="0">
              <a:cs typeface="Calibri" panose="020F0502020204030204"/>
            </a:endParaRPr>
          </a:p>
          <a:p>
            <a:pPr lvl="1">
              <a:buFont typeface="Arial" panose="020B0604020202020204" pitchFamily="34" charset="0"/>
              <a:buChar char="•"/>
            </a:pPr>
            <a:endParaRPr lang="en-US" sz="1600">
              <a:ea typeface="+mn-lt"/>
              <a:cs typeface="+mn-lt"/>
            </a:endParaRPr>
          </a:p>
          <a:p>
            <a:pPr>
              <a:buFont typeface="Arial" panose="020B0604020202020204" pitchFamily="34" charset="0"/>
              <a:buChar char="•"/>
            </a:pPr>
            <a:r>
              <a:rPr lang="en-US" sz="1600" b="1" dirty="0">
                <a:ea typeface="+mn-lt"/>
                <a:cs typeface="+mn-lt"/>
              </a:rPr>
              <a:t>Architecture Components</a:t>
            </a:r>
            <a:r>
              <a:rPr lang="en-US" sz="1600" dirty="0">
                <a:ea typeface="+mn-lt"/>
                <a:cs typeface="+mn-lt"/>
              </a:rPr>
              <a:t>:</a:t>
            </a:r>
            <a:endParaRPr lang="en-US" sz="1600" dirty="0">
              <a:cs typeface="Calibri"/>
            </a:endParaRPr>
          </a:p>
          <a:p>
            <a:pPr lvl="1">
              <a:buFont typeface="Arial" panose="020B0604020202020204" pitchFamily="34" charset="0"/>
              <a:buChar char="•"/>
            </a:pPr>
            <a:r>
              <a:rPr lang="en-US" sz="1600" dirty="0">
                <a:ea typeface="+mn-lt"/>
                <a:cs typeface="+mn-lt"/>
              </a:rPr>
              <a:t>Input: Patch of an image (70x70 pixels).</a:t>
            </a:r>
            <a:endParaRPr lang="en-US" sz="1600" dirty="0">
              <a:cs typeface="Calibri" panose="020F0502020204030204"/>
            </a:endParaRPr>
          </a:p>
          <a:p>
            <a:pPr lvl="1">
              <a:buFont typeface="Arial" panose="020B0604020202020204" pitchFamily="34" charset="0"/>
              <a:buChar char="•"/>
            </a:pPr>
            <a:r>
              <a:rPr lang="en-US" sz="1600" dirty="0">
                <a:ea typeface="+mn-lt"/>
                <a:cs typeface="+mn-lt"/>
              </a:rPr>
              <a:t>Convolutional Layers: Extract features from the input patch.</a:t>
            </a:r>
          </a:p>
          <a:p>
            <a:pPr lvl="1">
              <a:buFont typeface="Arial" panose="020B0604020202020204" pitchFamily="34" charset="0"/>
              <a:buChar char="•"/>
            </a:pPr>
            <a:r>
              <a:rPr lang="en-US" sz="1600" dirty="0">
                <a:ea typeface="+mn-lt"/>
                <a:cs typeface="+mn-lt"/>
              </a:rPr>
              <a:t>Fully Connected Layer: Produces a single prediction per patch.</a:t>
            </a:r>
          </a:p>
          <a:p>
            <a:pPr lvl="1">
              <a:buFont typeface="Arial" panose="020B0604020202020204" pitchFamily="34" charset="0"/>
              <a:buChar char="•"/>
            </a:pPr>
            <a:r>
              <a:rPr lang="en-US" sz="1600" dirty="0">
                <a:cs typeface="Calibri" panose="020F0502020204030204"/>
              </a:rPr>
              <a:t>For a 256x256 Image, it produces a 30x30 prediction output</a:t>
            </a:r>
          </a:p>
        </p:txBody>
      </p:sp>
    </p:spTree>
    <p:custDataLst>
      <p:tags r:id="rId1"/>
    </p:custDataLst>
    <p:extLst>
      <p:ext uri="{BB962C8B-B14F-4D97-AF65-F5344CB8AC3E}">
        <p14:creationId xmlns:p14="http://schemas.microsoft.com/office/powerpoint/2010/main" val="3409116971"/>
      </p:ext>
    </p:extLst>
  </p:cSld>
  <p:clrMapOvr>
    <a:masterClrMapping/>
  </p:clrMapOvr>
  <mc:AlternateContent xmlns:mc="http://schemas.openxmlformats.org/markup-compatibility/2006" xmlns:p14="http://schemas.microsoft.com/office/powerpoint/2010/main">
    <mc:Choice Requires="p14">
      <p:transition spd="slow" p14:dur="2000" advTm="55322"/>
    </mc:Choice>
    <mc:Fallback xmlns="">
      <p:transition spd="slow" advTm="553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C1B37-A8EC-A968-EA0C-54E6979E09A6}"/>
              </a:ext>
            </a:extLst>
          </p:cNvPr>
          <p:cNvSpPr>
            <a:spLocks noGrp="1"/>
          </p:cNvSpPr>
          <p:nvPr>
            <p:ph type="title"/>
          </p:nvPr>
        </p:nvSpPr>
        <p:spPr>
          <a:xfrm>
            <a:off x="838198" y="275672"/>
            <a:ext cx="5167185" cy="1680519"/>
          </a:xfrm>
        </p:spPr>
        <p:txBody>
          <a:bodyPr vert="horz" lIns="91440" tIns="45720" rIns="91440" bIns="45720" rtlCol="0">
            <a:normAutofit/>
          </a:bodyPr>
          <a:lstStyle/>
          <a:p>
            <a:r>
              <a:rPr lang="en-US" sz="4000"/>
              <a:t>Discriminator Loss</a:t>
            </a:r>
          </a:p>
        </p:txBody>
      </p:sp>
      <p:pic>
        <p:nvPicPr>
          <p:cNvPr id="14" name="Picture 14" descr="Diagram&#10;&#10;Description automatically generated">
            <a:extLst>
              <a:ext uri="{FF2B5EF4-FFF2-40B4-BE49-F238E27FC236}">
                <a16:creationId xmlns:a16="http://schemas.microsoft.com/office/drawing/2014/main" id="{882B4959-B333-8D6E-F782-E8E8EAE85B2F}"/>
              </a:ext>
            </a:extLst>
          </p:cNvPr>
          <p:cNvPicPr>
            <a:picLocks noChangeAspect="1"/>
          </p:cNvPicPr>
          <p:nvPr/>
        </p:nvPicPr>
        <p:blipFill>
          <a:blip r:embed="rId4"/>
          <a:stretch>
            <a:fillRect/>
          </a:stretch>
        </p:blipFill>
        <p:spPr>
          <a:xfrm>
            <a:off x="7521212" y="1115638"/>
            <a:ext cx="3748227" cy="5099074"/>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01D21A9B-2CBD-273E-3C15-30AAD57CD253}"/>
              </a:ext>
            </a:extLst>
          </p:cNvPr>
          <p:cNvPicPr>
            <a:picLocks noChangeAspect="1"/>
          </p:cNvPicPr>
          <p:nvPr/>
        </p:nvPicPr>
        <p:blipFill>
          <a:blip r:embed="rId5"/>
          <a:stretch>
            <a:fillRect/>
          </a:stretch>
        </p:blipFill>
        <p:spPr>
          <a:xfrm>
            <a:off x="585448" y="3843473"/>
            <a:ext cx="6344202" cy="1375595"/>
          </a:xfrm>
          <a:prstGeom prst="rect">
            <a:avLst/>
          </a:prstGeom>
        </p:spPr>
      </p:pic>
      <p:sp>
        <p:nvSpPr>
          <p:cNvPr id="5" name="TextBox 4">
            <a:extLst>
              <a:ext uri="{FF2B5EF4-FFF2-40B4-BE49-F238E27FC236}">
                <a16:creationId xmlns:a16="http://schemas.microsoft.com/office/drawing/2014/main" id="{112C3194-8F7F-40D6-B342-8292DA379DA1}"/>
              </a:ext>
            </a:extLst>
          </p:cNvPr>
          <p:cNvSpPr txBox="1"/>
          <p:nvPr/>
        </p:nvSpPr>
        <p:spPr>
          <a:xfrm>
            <a:off x="675082" y="1552513"/>
            <a:ext cx="6534514" cy="23956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1600" dirty="0">
                <a:ea typeface="+mn-lt"/>
                <a:cs typeface="+mn-lt"/>
              </a:rPr>
              <a:t>The Discriminator loss takes 2 inputs: real images and generated images. </a:t>
            </a:r>
            <a:endParaRPr lang="en-US" dirty="0"/>
          </a:p>
          <a:p>
            <a:pPr lvl="1">
              <a:buFont typeface="Arial" panose="020B0604020202020204" pitchFamily="34" charset="0"/>
              <a:buChar char="•"/>
            </a:pPr>
            <a:r>
              <a:rPr lang="en-US" sz="1600" b="1" dirty="0">
                <a:ea typeface="+mn-lt"/>
                <a:cs typeface="+mn-lt"/>
              </a:rPr>
              <a:t>REAL_LOSS: </a:t>
            </a:r>
            <a:r>
              <a:rPr lang="en-US" sz="1600" dirty="0">
                <a:ea typeface="+mn-lt"/>
                <a:cs typeface="+mn-lt"/>
              </a:rPr>
              <a:t>is a sigmoid cross-entropy loss of the real images and an array of ones(since these are the real images). </a:t>
            </a:r>
            <a:endParaRPr lang="en-US" dirty="0">
              <a:cs typeface="Calibri" panose="020F0502020204030204"/>
            </a:endParaRPr>
          </a:p>
          <a:p>
            <a:pPr lvl="1">
              <a:buFont typeface="Arial" panose="020B0604020202020204" pitchFamily="34" charset="0"/>
              <a:buChar char="•"/>
            </a:pPr>
            <a:r>
              <a:rPr lang="en-US" sz="1600" b="1" dirty="0">
                <a:ea typeface="+mn-lt"/>
                <a:cs typeface="+mn-lt"/>
              </a:rPr>
              <a:t>GENERATED_LOSS: </a:t>
            </a:r>
            <a:r>
              <a:rPr lang="en-US" sz="1600" dirty="0">
                <a:ea typeface="+mn-lt"/>
                <a:cs typeface="+mn-lt"/>
              </a:rPr>
              <a:t>is a sigmoid cross-entropy loss of the generated images and an array of zeros (since these are the fake images). </a:t>
            </a:r>
          </a:p>
          <a:p>
            <a:pPr lvl="1">
              <a:buFont typeface="Arial" panose="020B0604020202020204" pitchFamily="34" charset="0"/>
              <a:buChar char="•"/>
            </a:pPr>
            <a:r>
              <a:rPr lang="en-US" sz="1600" b="1" dirty="0">
                <a:cs typeface="Calibri" panose="020F0502020204030204"/>
              </a:rPr>
              <a:t>TOTAL DISCRIMINATOR LOSS = REAL_LOSS + GENERATED LOSS</a:t>
            </a:r>
          </a:p>
          <a:p>
            <a:pPr lvl="1">
              <a:buFont typeface="Arial" panose="020B0604020202020204" pitchFamily="34" charset="0"/>
              <a:buChar char="•"/>
            </a:pPr>
            <a:endParaRPr lang="en-US" sz="1600">
              <a:cs typeface="Calibri" panose="020F0502020204030204"/>
            </a:endParaRPr>
          </a:p>
        </p:txBody>
      </p:sp>
    </p:spTree>
    <p:custDataLst>
      <p:tags r:id="rId1"/>
    </p:custDataLst>
    <p:extLst>
      <p:ext uri="{BB962C8B-B14F-4D97-AF65-F5344CB8AC3E}">
        <p14:creationId xmlns:p14="http://schemas.microsoft.com/office/powerpoint/2010/main" val="1080851068"/>
      </p:ext>
    </p:extLst>
  </p:cSld>
  <p:clrMapOvr>
    <a:masterClrMapping/>
  </p:clrMapOvr>
  <mc:AlternateContent xmlns:mc="http://schemas.openxmlformats.org/markup-compatibility/2006" xmlns:p14="http://schemas.microsoft.com/office/powerpoint/2010/main">
    <mc:Choice Requires="p14">
      <p:transition spd="slow" p14:dur="2000" advTm="25003"/>
    </mc:Choice>
    <mc:Fallback xmlns="">
      <p:transition spd="slow" advTm="250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3FE8E5-E205-4131-A60F-59BFC937C98D}"/>
              </a:ext>
            </a:extLst>
          </p:cNvPr>
          <p:cNvSpPr>
            <a:spLocks noGrp="1"/>
          </p:cNvSpPr>
          <p:nvPr>
            <p:ph type="title"/>
          </p:nvPr>
        </p:nvSpPr>
        <p:spPr>
          <a:xfrm>
            <a:off x="838200" y="556995"/>
            <a:ext cx="10515600" cy="1133693"/>
          </a:xfrm>
        </p:spPr>
        <p:txBody>
          <a:bodyPr vert="horz" lIns="91440" tIns="45720" rIns="91440" bIns="45720" rtlCol="0">
            <a:normAutofit/>
          </a:bodyPr>
          <a:lstStyle/>
          <a:p>
            <a:r>
              <a:rPr lang="en-US" sz="5200"/>
              <a:t>Training Process</a:t>
            </a:r>
          </a:p>
        </p:txBody>
      </p:sp>
      <p:graphicFrame>
        <p:nvGraphicFramePr>
          <p:cNvPr id="10" name="Diagram 10">
            <a:extLst>
              <a:ext uri="{FF2B5EF4-FFF2-40B4-BE49-F238E27FC236}">
                <a16:creationId xmlns:a16="http://schemas.microsoft.com/office/drawing/2014/main" id="{8E2F8CC1-6097-1325-8F7A-1C6C6D587C1B}"/>
              </a:ext>
            </a:extLst>
          </p:cNvPr>
          <p:cNvGraphicFramePr/>
          <p:nvPr>
            <p:extLst>
              <p:ext uri="{D42A27DB-BD31-4B8C-83A1-F6EECF244321}">
                <p14:modId xmlns:p14="http://schemas.microsoft.com/office/powerpoint/2010/main" val="2905473466"/>
              </p:ext>
            </p:extLst>
          </p:nvPr>
        </p:nvGraphicFramePr>
        <p:xfrm>
          <a:off x="63065" y="1786211"/>
          <a:ext cx="12079010" cy="37338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35" name="Title 1">
            <a:extLst>
              <a:ext uri="{FF2B5EF4-FFF2-40B4-BE49-F238E27FC236}">
                <a16:creationId xmlns:a16="http://schemas.microsoft.com/office/drawing/2014/main" id="{5D2B4933-6ADD-8181-6B60-98CE857B04A3}"/>
              </a:ext>
            </a:extLst>
          </p:cNvPr>
          <p:cNvSpPr txBox="1">
            <a:spLocks/>
          </p:cNvSpPr>
          <p:nvPr/>
        </p:nvSpPr>
        <p:spPr>
          <a:xfrm>
            <a:off x="767255" y="1497671"/>
            <a:ext cx="10515600" cy="4111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t>Training Process During Each "Training Step"</a:t>
            </a:r>
            <a:endParaRPr lang="en-US" b="1"/>
          </a:p>
        </p:txBody>
      </p:sp>
      <p:sp>
        <p:nvSpPr>
          <p:cNvPr id="727" name="TextBox 726">
            <a:extLst>
              <a:ext uri="{FF2B5EF4-FFF2-40B4-BE49-F238E27FC236}">
                <a16:creationId xmlns:a16="http://schemas.microsoft.com/office/drawing/2014/main" id="{04747272-91D1-2E0D-AA66-CD43592DE3DB}"/>
              </a:ext>
            </a:extLst>
          </p:cNvPr>
          <p:cNvSpPr txBox="1"/>
          <p:nvPr/>
        </p:nvSpPr>
        <p:spPr>
          <a:xfrm>
            <a:off x="5047" y="5559581"/>
            <a:ext cx="12183823" cy="59579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buFont typeface="Arial"/>
              <a:buChar char="•"/>
            </a:pPr>
            <a:r>
              <a:rPr lang="en-US" sz="1600" dirty="0">
                <a:ea typeface="+mn-lt"/>
                <a:cs typeface="+mn-lt"/>
              </a:rPr>
              <a:t>Learning Rate: 0.0002</a:t>
            </a:r>
            <a:endParaRPr lang="en-US" dirty="0">
              <a:ea typeface="+mn-lt"/>
              <a:cs typeface="+mn-lt"/>
            </a:endParaRPr>
          </a:p>
          <a:p>
            <a:pPr>
              <a:buFont typeface="Arial"/>
              <a:buChar char="•"/>
            </a:pPr>
            <a:r>
              <a:rPr lang="en-US" sz="1600" dirty="0">
                <a:ea typeface="+mn-lt"/>
                <a:cs typeface="+mn-lt"/>
              </a:rPr>
              <a:t>Momentum Parameter (beta): 0.5 for both the discriminator and generator. </a:t>
            </a:r>
            <a:endParaRPr lang="en-US" dirty="0">
              <a:ea typeface="+mn-lt"/>
              <a:cs typeface="+mn-lt"/>
            </a:endParaRPr>
          </a:p>
          <a:p>
            <a:pPr>
              <a:buFont typeface="Arial"/>
              <a:buChar char="•"/>
            </a:pPr>
            <a:r>
              <a:rPr lang="en-US" sz="1600" dirty="0">
                <a:ea typeface="+mn-lt"/>
                <a:cs typeface="+mn-lt"/>
              </a:rPr>
              <a:t>Epoch Definition: In the context of training, going through all the training images once is considered as completing 1 epoch. For example, in the facades dataset with 400 training images, completing 400 training steps is equivalent to completing 1 epoch.</a:t>
            </a:r>
            <a:endParaRPr lang="en-US" dirty="0">
              <a:cs typeface="Calibri" panose="020F0502020204030204"/>
            </a:endParaRPr>
          </a:p>
        </p:txBody>
      </p:sp>
    </p:spTree>
    <p:custDataLst>
      <p:tags r:id="rId1"/>
    </p:custDataLst>
    <p:extLst>
      <p:ext uri="{BB962C8B-B14F-4D97-AF65-F5344CB8AC3E}">
        <p14:creationId xmlns:p14="http://schemas.microsoft.com/office/powerpoint/2010/main" val="2739279608"/>
      </p:ext>
    </p:extLst>
  </p:cSld>
  <p:clrMapOvr>
    <a:masterClrMapping/>
  </p:clrMapOvr>
  <mc:AlternateContent xmlns:mc="http://schemas.openxmlformats.org/markup-compatibility/2006" xmlns:p14="http://schemas.microsoft.com/office/powerpoint/2010/main">
    <mc:Choice Requires="p14">
      <p:transition spd="slow" p14:dur="2000" advTm="38043"/>
    </mc:Choice>
    <mc:Fallback xmlns="">
      <p:transition spd="slow" advTm="38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8179C2-F359-6BAB-396A-66117D58D0A4}"/>
              </a:ext>
            </a:extLst>
          </p:cNvPr>
          <p:cNvSpPr>
            <a:spLocks noGrp="1"/>
          </p:cNvSpPr>
          <p:nvPr>
            <p:ph type="body" idx="1"/>
          </p:nvPr>
        </p:nvSpPr>
        <p:spPr>
          <a:xfrm>
            <a:off x="943110" y="157163"/>
            <a:ext cx="5157787" cy="823912"/>
          </a:xfrm>
        </p:spPr>
        <p:txBody>
          <a:bodyPr/>
          <a:lstStyle/>
          <a:p>
            <a:pPr algn="ctr"/>
            <a:r>
              <a:rPr lang="en-GB">
                <a:cs typeface="Calibri"/>
              </a:rPr>
              <a:t>Generator Training</a:t>
            </a:r>
            <a:endParaRPr lang="en-GB"/>
          </a:p>
        </p:txBody>
      </p:sp>
      <p:pic>
        <p:nvPicPr>
          <p:cNvPr id="7" name="Picture 7" descr="Diagram&#10;&#10;Description automatically generated">
            <a:extLst>
              <a:ext uri="{FF2B5EF4-FFF2-40B4-BE49-F238E27FC236}">
                <a16:creationId xmlns:a16="http://schemas.microsoft.com/office/drawing/2014/main" id="{7C50124A-092E-0566-991E-D6F55F771CFB}"/>
              </a:ext>
            </a:extLst>
          </p:cNvPr>
          <p:cNvPicPr>
            <a:picLocks noGrp="1" noChangeAspect="1"/>
          </p:cNvPicPr>
          <p:nvPr>
            <p:ph sz="half" idx="2"/>
          </p:nvPr>
        </p:nvPicPr>
        <p:blipFill>
          <a:blip r:embed="rId3"/>
          <a:stretch>
            <a:fillRect/>
          </a:stretch>
        </p:blipFill>
        <p:spPr>
          <a:xfrm>
            <a:off x="1553969" y="1342703"/>
            <a:ext cx="3936069" cy="5001943"/>
          </a:xfrm>
        </p:spPr>
      </p:pic>
      <p:sp>
        <p:nvSpPr>
          <p:cNvPr id="5" name="Text Placeholder 4">
            <a:extLst>
              <a:ext uri="{FF2B5EF4-FFF2-40B4-BE49-F238E27FC236}">
                <a16:creationId xmlns:a16="http://schemas.microsoft.com/office/drawing/2014/main" id="{902F89C4-2D5E-9769-E209-5CA468F819BC}"/>
              </a:ext>
            </a:extLst>
          </p:cNvPr>
          <p:cNvSpPr>
            <a:spLocks noGrp="1"/>
          </p:cNvSpPr>
          <p:nvPr>
            <p:ph type="body" sz="quarter" idx="3"/>
          </p:nvPr>
        </p:nvSpPr>
        <p:spPr>
          <a:xfrm>
            <a:off x="6172200" y="157163"/>
            <a:ext cx="5183188" cy="823912"/>
          </a:xfrm>
        </p:spPr>
        <p:txBody>
          <a:bodyPr/>
          <a:lstStyle/>
          <a:p>
            <a:pPr algn="ctr"/>
            <a:r>
              <a:rPr lang="en-GB">
                <a:cs typeface="Calibri"/>
              </a:rPr>
              <a:t>Discriminator Training</a:t>
            </a:r>
            <a:endParaRPr lang="en-GB"/>
          </a:p>
        </p:txBody>
      </p:sp>
      <p:pic>
        <p:nvPicPr>
          <p:cNvPr id="8" name="Picture 8" descr="Diagram&#10;&#10;Description automatically generated">
            <a:extLst>
              <a:ext uri="{FF2B5EF4-FFF2-40B4-BE49-F238E27FC236}">
                <a16:creationId xmlns:a16="http://schemas.microsoft.com/office/drawing/2014/main" id="{EA7B8DD3-A702-C001-D07B-5C4DB780924F}"/>
              </a:ext>
            </a:extLst>
          </p:cNvPr>
          <p:cNvPicPr>
            <a:picLocks noGrp="1" noChangeAspect="1"/>
          </p:cNvPicPr>
          <p:nvPr>
            <p:ph sz="quarter" idx="4"/>
          </p:nvPr>
        </p:nvPicPr>
        <p:blipFill>
          <a:blip r:embed="rId4"/>
          <a:stretch>
            <a:fillRect/>
          </a:stretch>
        </p:blipFill>
        <p:spPr>
          <a:xfrm>
            <a:off x="6919809" y="1161889"/>
            <a:ext cx="3687970" cy="5014859"/>
          </a:xfrm>
        </p:spPr>
      </p:pic>
    </p:spTree>
    <p:extLst>
      <p:ext uri="{BB962C8B-B14F-4D97-AF65-F5344CB8AC3E}">
        <p14:creationId xmlns:p14="http://schemas.microsoft.com/office/powerpoint/2010/main" val="257556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FDA1-1729-CCC6-DC88-FA88370413EE}"/>
              </a:ext>
            </a:extLst>
          </p:cNvPr>
          <p:cNvSpPr>
            <a:spLocks noGrp="1"/>
          </p:cNvSpPr>
          <p:nvPr>
            <p:ph type="title"/>
          </p:nvPr>
        </p:nvSpPr>
        <p:spPr>
          <a:xfrm>
            <a:off x="836954" y="72527"/>
            <a:ext cx="3483287" cy="933359"/>
          </a:xfrm>
        </p:spPr>
        <p:txBody>
          <a:bodyPr/>
          <a:lstStyle/>
          <a:p>
            <a:pPr algn="ctr"/>
            <a:r>
              <a:rPr lang="en-GB" b="1" u="sng">
                <a:ea typeface="Calibri Light"/>
                <a:cs typeface="Calibri Light"/>
              </a:rPr>
              <a:t>The Datasets</a:t>
            </a:r>
            <a:endParaRPr lang="el-GR"/>
          </a:p>
        </p:txBody>
      </p:sp>
      <p:graphicFrame>
        <p:nvGraphicFramePr>
          <p:cNvPr id="4" name="Πίνακας 4">
            <a:extLst>
              <a:ext uri="{FF2B5EF4-FFF2-40B4-BE49-F238E27FC236}">
                <a16:creationId xmlns:a16="http://schemas.microsoft.com/office/drawing/2014/main" id="{F23800BE-ABF9-6188-2273-A44AC38ACBF4}"/>
              </a:ext>
            </a:extLst>
          </p:cNvPr>
          <p:cNvGraphicFramePr>
            <a:graphicFrameLocks noGrp="1"/>
          </p:cNvGraphicFramePr>
          <p:nvPr>
            <p:ph idx="1"/>
            <p:extLst>
              <p:ext uri="{D42A27DB-BD31-4B8C-83A1-F6EECF244321}">
                <p14:modId xmlns:p14="http://schemas.microsoft.com/office/powerpoint/2010/main" val="2964060202"/>
              </p:ext>
            </p:extLst>
          </p:nvPr>
        </p:nvGraphicFramePr>
        <p:xfrm>
          <a:off x="922867" y="2500467"/>
          <a:ext cx="10515600" cy="1854200"/>
        </p:xfrm>
        <a:graphic>
          <a:graphicData uri="http://schemas.openxmlformats.org/drawingml/2006/table">
            <a:tbl>
              <a:tblPr firstRow="1" firstCol="1" bandRow="1">
                <a:tableStyleId>{21E4AEA4-8DFA-4A89-87EB-49C32662AFE0}</a:tableStyleId>
              </a:tblPr>
              <a:tblGrid>
                <a:gridCol w="3505200">
                  <a:extLst>
                    <a:ext uri="{9D8B030D-6E8A-4147-A177-3AD203B41FA5}">
                      <a16:colId xmlns:a16="http://schemas.microsoft.com/office/drawing/2014/main" val="4193433936"/>
                    </a:ext>
                  </a:extLst>
                </a:gridCol>
                <a:gridCol w="3505200">
                  <a:extLst>
                    <a:ext uri="{9D8B030D-6E8A-4147-A177-3AD203B41FA5}">
                      <a16:colId xmlns:a16="http://schemas.microsoft.com/office/drawing/2014/main" val="4143366515"/>
                    </a:ext>
                  </a:extLst>
                </a:gridCol>
                <a:gridCol w="3505200">
                  <a:extLst>
                    <a:ext uri="{9D8B030D-6E8A-4147-A177-3AD203B41FA5}">
                      <a16:colId xmlns:a16="http://schemas.microsoft.com/office/drawing/2014/main" val="2745179120"/>
                    </a:ext>
                  </a:extLst>
                </a:gridCol>
              </a:tblGrid>
              <a:tr h="370840">
                <a:tc>
                  <a:txBody>
                    <a:bodyPr/>
                    <a:lstStyle/>
                    <a:p>
                      <a:pPr lvl="0" algn="ctr">
                        <a:buNone/>
                      </a:pPr>
                      <a:r>
                        <a:rPr lang="el-GR" i="1">
                          <a:solidFill>
                            <a:schemeClr val="tx1">
                              <a:lumMod val="75000"/>
                              <a:lumOff val="25000"/>
                            </a:schemeClr>
                          </a:solidFill>
                        </a:rPr>
                        <a:t>FACADES</a:t>
                      </a:r>
                      <a:endParaRPr lang="el-GR" i="1"/>
                    </a:p>
                  </a:txBody>
                  <a:tcPr anchor="ctr">
                    <a:solidFill>
                      <a:schemeClr val="bg1"/>
                    </a:solidFill>
                  </a:tcPr>
                </a:tc>
                <a:tc>
                  <a:txBody>
                    <a:bodyPr/>
                    <a:lstStyle/>
                    <a:p>
                      <a:pPr lvl="0" algn="ctr">
                        <a:buNone/>
                      </a:pPr>
                      <a:r>
                        <a:rPr lang="el-GR"/>
                        <a:t>SPLIT</a:t>
                      </a:r>
                    </a:p>
                  </a:txBody>
                  <a:tcPr anchor="ctr"/>
                </a:tc>
                <a:tc>
                  <a:txBody>
                    <a:bodyPr/>
                    <a:lstStyle/>
                    <a:p>
                      <a:pPr lvl="0" algn="ctr">
                        <a:buNone/>
                      </a:pPr>
                      <a:r>
                        <a:rPr lang="el-GR"/>
                        <a:t>INSTANCES</a:t>
                      </a:r>
                    </a:p>
                  </a:txBody>
                  <a:tcPr anchor="ctr"/>
                </a:tc>
                <a:extLst>
                  <a:ext uri="{0D108BD9-81ED-4DB2-BD59-A6C34878D82A}">
                    <a16:rowId xmlns:a16="http://schemas.microsoft.com/office/drawing/2014/main" val="2743302413"/>
                  </a:ext>
                </a:extLst>
              </a:tr>
              <a:tr h="370840">
                <a:tc rowSpan="2">
                  <a:txBody>
                    <a:bodyPr/>
                    <a:lstStyle/>
                    <a:p>
                      <a:pPr algn="ctr"/>
                      <a:r>
                        <a:rPr lang="el-GR"/>
                        <a:t>A: </a:t>
                      </a:r>
                      <a:r>
                        <a:rPr lang="el-GR" err="1"/>
                        <a:t>Photos</a:t>
                      </a:r>
                    </a:p>
                  </a:txBody>
                  <a:tcPr anchor="ctr"/>
                </a:tc>
                <a:tc>
                  <a:txBody>
                    <a:bodyPr/>
                    <a:lstStyle/>
                    <a:p>
                      <a:pPr lvl="0" algn="ctr">
                        <a:buNone/>
                      </a:pPr>
                      <a:r>
                        <a:rPr lang="el-GR" err="1"/>
                        <a:t>testA</a:t>
                      </a:r>
                    </a:p>
                  </a:txBody>
                  <a:tcPr anchor="ctr"/>
                </a:tc>
                <a:tc>
                  <a:txBody>
                    <a:bodyPr/>
                    <a:lstStyle/>
                    <a:p>
                      <a:pPr lvl="0" algn="ctr">
                        <a:buNone/>
                      </a:pPr>
                      <a:r>
                        <a:rPr lang="el-GR"/>
                        <a:t>106</a:t>
                      </a:r>
                    </a:p>
                  </a:txBody>
                  <a:tcPr anchor="ctr"/>
                </a:tc>
                <a:extLst>
                  <a:ext uri="{0D108BD9-81ED-4DB2-BD59-A6C34878D82A}">
                    <a16:rowId xmlns:a16="http://schemas.microsoft.com/office/drawing/2014/main" val="704699863"/>
                  </a:ext>
                </a:extLst>
              </a:tr>
              <a:tr h="370840">
                <a:tc vMerge="1">
                  <a:txBody>
                    <a:bodyPr/>
                    <a:lstStyle/>
                    <a:p>
                      <a:endParaRPr lang="el-GR"/>
                    </a:p>
                  </a:txBody>
                  <a:tcPr/>
                </a:tc>
                <a:tc>
                  <a:txBody>
                    <a:bodyPr/>
                    <a:lstStyle/>
                    <a:p>
                      <a:pPr algn="ctr"/>
                      <a:r>
                        <a:rPr lang="el-GR" err="1"/>
                        <a:t>trainA</a:t>
                      </a:r>
                    </a:p>
                  </a:txBody>
                  <a:tcPr anchor="ctr"/>
                </a:tc>
                <a:tc>
                  <a:txBody>
                    <a:bodyPr/>
                    <a:lstStyle/>
                    <a:p>
                      <a:pPr algn="ctr"/>
                      <a:r>
                        <a:rPr lang="el-GR"/>
                        <a:t>400</a:t>
                      </a:r>
                    </a:p>
                  </a:txBody>
                  <a:tcPr anchor="ctr"/>
                </a:tc>
                <a:extLst>
                  <a:ext uri="{0D108BD9-81ED-4DB2-BD59-A6C34878D82A}">
                    <a16:rowId xmlns:a16="http://schemas.microsoft.com/office/drawing/2014/main" val="214629863"/>
                  </a:ext>
                </a:extLst>
              </a:tr>
              <a:tr h="370840">
                <a:tc rowSpan="2">
                  <a:txBody>
                    <a:bodyPr/>
                    <a:lstStyle/>
                    <a:p>
                      <a:pPr lvl="0" algn="ctr">
                        <a:buNone/>
                      </a:pPr>
                      <a:r>
                        <a:rPr lang="el-GR"/>
                        <a:t>B: </a:t>
                      </a:r>
                      <a:r>
                        <a:rPr lang="el-GR" err="1"/>
                        <a:t>Facades</a:t>
                      </a:r>
                    </a:p>
                  </a:txBody>
                  <a:tcPr anchor="ctr"/>
                </a:tc>
                <a:tc>
                  <a:txBody>
                    <a:bodyPr/>
                    <a:lstStyle/>
                    <a:p>
                      <a:pPr lvl="0" algn="ctr">
                        <a:buNone/>
                      </a:pPr>
                      <a:r>
                        <a:rPr lang="el-GR" err="1"/>
                        <a:t>testB</a:t>
                      </a:r>
                    </a:p>
                  </a:txBody>
                  <a:tcPr anchor="ctr"/>
                </a:tc>
                <a:tc>
                  <a:txBody>
                    <a:bodyPr/>
                    <a:lstStyle/>
                    <a:p>
                      <a:pPr algn="ctr"/>
                      <a:r>
                        <a:rPr lang="el-GR"/>
                        <a:t>106</a:t>
                      </a:r>
                    </a:p>
                  </a:txBody>
                  <a:tcPr anchor="ctr"/>
                </a:tc>
                <a:extLst>
                  <a:ext uri="{0D108BD9-81ED-4DB2-BD59-A6C34878D82A}">
                    <a16:rowId xmlns:a16="http://schemas.microsoft.com/office/drawing/2014/main" val="3100510992"/>
                  </a:ext>
                </a:extLst>
              </a:tr>
              <a:tr h="370840">
                <a:tc vMerge="1">
                  <a:txBody>
                    <a:bodyPr/>
                    <a:lstStyle/>
                    <a:p>
                      <a:endParaRPr lang="el-GR"/>
                    </a:p>
                  </a:txBody>
                  <a:tcPr/>
                </a:tc>
                <a:tc>
                  <a:txBody>
                    <a:bodyPr/>
                    <a:lstStyle/>
                    <a:p>
                      <a:pPr lvl="0" algn="ctr">
                        <a:buNone/>
                      </a:pPr>
                      <a:r>
                        <a:rPr lang="el-GR" err="1"/>
                        <a:t>trainB</a:t>
                      </a:r>
                    </a:p>
                  </a:txBody>
                  <a:tcPr anchor="ctr"/>
                </a:tc>
                <a:tc>
                  <a:txBody>
                    <a:bodyPr/>
                    <a:lstStyle/>
                    <a:p>
                      <a:pPr algn="ctr"/>
                      <a:r>
                        <a:rPr lang="el-GR"/>
                        <a:t>400</a:t>
                      </a:r>
                    </a:p>
                  </a:txBody>
                  <a:tcPr anchor="ctr"/>
                </a:tc>
                <a:extLst>
                  <a:ext uri="{0D108BD9-81ED-4DB2-BD59-A6C34878D82A}">
                    <a16:rowId xmlns:a16="http://schemas.microsoft.com/office/drawing/2014/main" val="1609388188"/>
                  </a:ext>
                </a:extLst>
              </a:tr>
            </a:tbl>
          </a:graphicData>
        </a:graphic>
      </p:graphicFrame>
      <p:graphicFrame>
        <p:nvGraphicFramePr>
          <p:cNvPr id="6" name="Πίνακας 4">
            <a:extLst>
              <a:ext uri="{FF2B5EF4-FFF2-40B4-BE49-F238E27FC236}">
                <a16:creationId xmlns:a16="http://schemas.microsoft.com/office/drawing/2014/main" id="{472D420F-2CF5-98F6-22D9-245F0F5694F0}"/>
              </a:ext>
            </a:extLst>
          </p:cNvPr>
          <p:cNvGraphicFramePr>
            <a:graphicFrameLocks/>
          </p:cNvGraphicFramePr>
          <p:nvPr>
            <p:extLst>
              <p:ext uri="{D42A27DB-BD31-4B8C-83A1-F6EECF244321}">
                <p14:modId xmlns:p14="http://schemas.microsoft.com/office/powerpoint/2010/main" val="2252454056"/>
              </p:ext>
            </p:extLst>
          </p:nvPr>
        </p:nvGraphicFramePr>
        <p:xfrm>
          <a:off x="900953" y="4376083"/>
          <a:ext cx="10515600" cy="1854200"/>
        </p:xfrm>
        <a:graphic>
          <a:graphicData uri="http://schemas.openxmlformats.org/drawingml/2006/table">
            <a:tbl>
              <a:tblPr firstRow="1" firstCol="1" bandRow="1">
                <a:tableStyleId>{F5AB1C69-6EDB-4FF4-983F-18BD219EF322}</a:tableStyleId>
              </a:tblPr>
              <a:tblGrid>
                <a:gridCol w="3505200">
                  <a:extLst>
                    <a:ext uri="{9D8B030D-6E8A-4147-A177-3AD203B41FA5}">
                      <a16:colId xmlns:a16="http://schemas.microsoft.com/office/drawing/2014/main" val="4193433936"/>
                    </a:ext>
                  </a:extLst>
                </a:gridCol>
                <a:gridCol w="3505200">
                  <a:extLst>
                    <a:ext uri="{9D8B030D-6E8A-4147-A177-3AD203B41FA5}">
                      <a16:colId xmlns:a16="http://schemas.microsoft.com/office/drawing/2014/main" val="4143366515"/>
                    </a:ext>
                  </a:extLst>
                </a:gridCol>
                <a:gridCol w="3505200">
                  <a:extLst>
                    <a:ext uri="{9D8B030D-6E8A-4147-A177-3AD203B41FA5}">
                      <a16:colId xmlns:a16="http://schemas.microsoft.com/office/drawing/2014/main" val="2745179120"/>
                    </a:ext>
                  </a:extLst>
                </a:gridCol>
              </a:tblGrid>
              <a:tr h="370840">
                <a:tc>
                  <a:txBody>
                    <a:bodyPr/>
                    <a:lstStyle/>
                    <a:p>
                      <a:pPr lvl="0" algn="ctr">
                        <a:buNone/>
                      </a:pPr>
                      <a:r>
                        <a:rPr lang="el-GR" i="1">
                          <a:solidFill>
                            <a:schemeClr val="tx1">
                              <a:lumMod val="75000"/>
                              <a:lumOff val="25000"/>
                            </a:schemeClr>
                          </a:solidFill>
                        </a:rPr>
                        <a:t>MAPS</a:t>
                      </a:r>
                    </a:p>
                  </a:txBody>
                  <a:tcPr anchor="ctr">
                    <a:solidFill>
                      <a:schemeClr val="bg1"/>
                    </a:solidFill>
                  </a:tcPr>
                </a:tc>
                <a:tc>
                  <a:txBody>
                    <a:bodyPr/>
                    <a:lstStyle/>
                    <a:p>
                      <a:pPr lvl="0" algn="ctr">
                        <a:buNone/>
                      </a:pPr>
                      <a:r>
                        <a:rPr lang="el-GR"/>
                        <a:t>SPLIT</a:t>
                      </a:r>
                    </a:p>
                  </a:txBody>
                  <a:tcPr anchor="ctr"/>
                </a:tc>
                <a:tc>
                  <a:txBody>
                    <a:bodyPr/>
                    <a:lstStyle/>
                    <a:p>
                      <a:pPr lvl="0" algn="ctr">
                        <a:buNone/>
                      </a:pPr>
                      <a:r>
                        <a:rPr lang="el-GR"/>
                        <a:t>INSTANCES</a:t>
                      </a:r>
                    </a:p>
                  </a:txBody>
                  <a:tcPr anchor="ctr"/>
                </a:tc>
                <a:extLst>
                  <a:ext uri="{0D108BD9-81ED-4DB2-BD59-A6C34878D82A}">
                    <a16:rowId xmlns:a16="http://schemas.microsoft.com/office/drawing/2014/main" val="2743302413"/>
                  </a:ext>
                </a:extLst>
              </a:tr>
              <a:tr h="370840">
                <a:tc rowSpan="2">
                  <a:txBody>
                    <a:bodyPr/>
                    <a:lstStyle/>
                    <a:p>
                      <a:pPr algn="ctr"/>
                      <a:r>
                        <a:rPr lang="el-GR"/>
                        <a:t>A: </a:t>
                      </a:r>
                      <a:r>
                        <a:rPr lang="el-GR" err="1"/>
                        <a:t>Aerial</a:t>
                      </a:r>
                      <a:r>
                        <a:rPr lang="el-GR"/>
                        <a:t> </a:t>
                      </a:r>
                      <a:r>
                        <a:rPr lang="el-GR" err="1"/>
                        <a:t>Maps</a:t>
                      </a:r>
                    </a:p>
                  </a:txBody>
                  <a:tcPr anchor="ctr"/>
                </a:tc>
                <a:tc>
                  <a:txBody>
                    <a:bodyPr/>
                    <a:lstStyle/>
                    <a:p>
                      <a:pPr lvl="0" algn="ctr">
                        <a:buNone/>
                      </a:pPr>
                      <a:r>
                        <a:rPr lang="el-GR" err="1"/>
                        <a:t>testA</a:t>
                      </a:r>
                    </a:p>
                  </a:txBody>
                  <a:tcPr anchor="ctr"/>
                </a:tc>
                <a:tc>
                  <a:txBody>
                    <a:bodyPr/>
                    <a:lstStyle/>
                    <a:p>
                      <a:pPr lvl="0" algn="ctr">
                        <a:buNone/>
                      </a:pPr>
                      <a:r>
                        <a:rPr lang="el-GR"/>
                        <a:t>1098</a:t>
                      </a:r>
                    </a:p>
                  </a:txBody>
                  <a:tcPr anchor="ctr"/>
                </a:tc>
                <a:extLst>
                  <a:ext uri="{0D108BD9-81ED-4DB2-BD59-A6C34878D82A}">
                    <a16:rowId xmlns:a16="http://schemas.microsoft.com/office/drawing/2014/main" val="704699863"/>
                  </a:ext>
                </a:extLst>
              </a:tr>
              <a:tr h="370840">
                <a:tc vMerge="1">
                  <a:txBody>
                    <a:bodyPr/>
                    <a:lstStyle/>
                    <a:p>
                      <a:endParaRPr lang="el-GR"/>
                    </a:p>
                  </a:txBody>
                  <a:tcPr marL="0" marR="0" marT="0" marB="0" horzOverflow="overflow"/>
                </a:tc>
                <a:tc>
                  <a:txBody>
                    <a:bodyPr/>
                    <a:lstStyle/>
                    <a:p>
                      <a:pPr algn="ctr"/>
                      <a:r>
                        <a:rPr lang="el-GR" err="1"/>
                        <a:t>trainA</a:t>
                      </a:r>
                    </a:p>
                  </a:txBody>
                  <a:tcPr anchor="ctr"/>
                </a:tc>
                <a:tc>
                  <a:txBody>
                    <a:bodyPr/>
                    <a:lstStyle/>
                    <a:p>
                      <a:pPr algn="ctr"/>
                      <a:r>
                        <a:rPr lang="el-GR"/>
                        <a:t>1096</a:t>
                      </a:r>
                    </a:p>
                  </a:txBody>
                  <a:tcPr anchor="ctr"/>
                </a:tc>
                <a:extLst>
                  <a:ext uri="{0D108BD9-81ED-4DB2-BD59-A6C34878D82A}">
                    <a16:rowId xmlns:a16="http://schemas.microsoft.com/office/drawing/2014/main" val="214629863"/>
                  </a:ext>
                </a:extLst>
              </a:tr>
              <a:tr h="370840">
                <a:tc rowSpan="2">
                  <a:txBody>
                    <a:bodyPr/>
                    <a:lstStyle/>
                    <a:p>
                      <a:pPr lvl="0" algn="ctr">
                        <a:buNone/>
                      </a:pPr>
                      <a:r>
                        <a:rPr lang="el-GR"/>
                        <a:t>B: </a:t>
                      </a:r>
                      <a:r>
                        <a:rPr lang="el-GR" err="1"/>
                        <a:t>Satellite</a:t>
                      </a:r>
                    </a:p>
                  </a:txBody>
                  <a:tcPr anchor="ctr"/>
                </a:tc>
                <a:tc>
                  <a:txBody>
                    <a:bodyPr/>
                    <a:lstStyle/>
                    <a:p>
                      <a:pPr lvl="0" algn="ctr">
                        <a:buNone/>
                      </a:pPr>
                      <a:r>
                        <a:rPr lang="el-GR" err="1"/>
                        <a:t>testB</a:t>
                      </a:r>
                    </a:p>
                  </a:txBody>
                  <a:tcPr anchor="ctr"/>
                </a:tc>
                <a:tc>
                  <a:txBody>
                    <a:bodyPr/>
                    <a:lstStyle/>
                    <a:p>
                      <a:pPr algn="ctr"/>
                      <a:r>
                        <a:rPr lang="el-GR"/>
                        <a:t>1098</a:t>
                      </a:r>
                    </a:p>
                  </a:txBody>
                  <a:tcPr anchor="ctr"/>
                </a:tc>
                <a:extLst>
                  <a:ext uri="{0D108BD9-81ED-4DB2-BD59-A6C34878D82A}">
                    <a16:rowId xmlns:a16="http://schemas.microsoft.com/office/drawing/2014/main" val="3100510992"/>
                  </a:ext>
                </a:extLst>
              </a:tr>
              <a:tr h="370840">
                <a:tc vMerge="1">
                  <a:txBody>
                    <a:bodyPr/>
                    <a:lstStyle/>
                    <a:p>
                      <a:endParaRPr lang="el-GR"/>
                    </a:p>
                  </a:txBody>
                  <a:tcPr marL="0" marR="0" marT="0" marB="0" horzOverflow="overflow"/>
                </a:tc>
                <a:tc>
                  <a:txBody>
                    <a:bodyPr/>
                    <a:lstStyle/>
                    <a:p>
                      <a:pPr lvl="0" algn="ctr">
                        <a:buNone/>
                      </a:pPr>
                      <a:r>
                        <a:rPr lang="el-GR" err="1"/>
                        <a:t>trainB</a:t>
                      </a:r>
                    </a:p>
                  </a:txBody>
                  <a:tcPr anchor="ctr"/>
                </a:tc>
                <a:tc>
                  <a:txBody>
                    <a:bodyPr/>
                    <a:lstStyle/>
                    <a:p>
                      <a:pPr algn="ctr"/>
                      <a:r>
                        <a:rPr lang="el-GR"/>
                        <a:t>1096</a:t>
                      </a:r>
                    </a:p>
                  </a:txBody>
                  <a:tcPr anchor="ctr"/>
                </a:tc>
                <a:extLst>
                  <a:ext uri="{0D108BD9-81ED-4DB2-BD59-A6C34878D82A}">
                    <a16:rowId xmlns:a16="http://schemas.microsoft.com/office/drawing/2014/main" val="1609388188"/>
                  </a:ext>
                </a:extLst>
              </a:tr>
            </a:tbl>
          </a:graphicData>
        </a:graphic>
      </p:graphicFrame>
      <p:sp>
        <p:nvSpPr>
          <p:cNvPr id="7" name="TextBox 6">
            <a:extLst>
              <a:ext uri="{FF2B5EF4-FFF2-40B4-BE49-F238E27FC236}">
                <a16:creationId xmlns:a16="http://schemas.microsoft.com/office/drawing/2014/main" id="{7CA8F436-2739-39CD-F943-520621986EC8}"/>
              </a:ext>
            </a:extLst>
          </p:cNvPr>
          <p:cNvSpPr txBox="1"/>
          <p:nvPr/>
        </p:nvSpPr>
        <p:spPr>
          <a:xfrm>
            <a:off x="7967381" y="6443382"/>
            <a:ext cx="4328272"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1050">
                <a:cs typeface="Calibri" panose="020F0502020204030204"/>
                <a:hlinkClick r:id="rId2"/>
              </a:rPr>
              <a:t>https://www.tensorflow.org/datasets/catalog/cycle_gan#cycle_ganfacades</a:t>
            </a:r>
            <a:endParaRPr lang="el-GR" sz="1050">
              <a:cs typeface="Calibri"/>
            </a:endParaRPr>
          </a:p>
          <a:p>
            <a:r>
              <a:rPr lang="el-GR" sz="1050">
                <a:cs typeface="Calibri" panose="020F0502020204030204"/>
                <a:hlinkClick r:id="rId3"/>
              </a:rPr>
              <a:t>https://www.tensorflow.org/datasets/catalog/cycle_gan#cycle_ganmaps</a:t>
            </a:r>
            <a:endParaRPr lang="el-GR" sz="1050">
              <a:cs typeface="Calibri" panose="020F0502020204030204"/>
            </a:endParaRPr>
          </a:p>
        </p:txBody>
      </p:sp>
      <p:sp>
        <p:nvSpPr>
          <p:cNvPr id="8" name="TextBox 7">
            <a:extLst>
              <a:ext uri="{FF2B5EF4-FFF2-40B4-BE49-F238E27FC236}">
                <a16:creationId xmlns:a16="http://schemas.microsoft.com/office/drawing/2014/main" id="{085E63B3-DF49-E9F4-D36F-AF04F40C2E37}"/>
              </a:ext>
            </a:extLst>
          </p:cNvPr>
          <p:cNvSpPr txBox="1"/>
          <p:nvPr/>
        </p:nvSpPr>
        <p:spPr>
          <a:xfrm>
            <a:off x="4367491" y="180850"/>
            <a:ext cx="6238254" cy="71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l-GR" sz="2000" err="1">
                <a:cs typeface="Calibri"/>
              </a:rPr>
              <a:t>Sourced</a:t>
            </a:r>
            <a:r>
              <a:rPr lang="el-GR" sz="2000">
                <a:cs typeface="Calibri"/>
              </a:rPr>
              <a:t> </a:t>
            </a:r>
            <a:r>
              <a:rPr lang="el-GR" sz="2000" err="1">
                <a:cs typeface="Calibri"/>
              </a:rPr>
              <a:t>from</a:t>
            </a:r>
            <a:r>
              <a:rPr lang="el-GR" sz="2000">
                <a:cs typeface="Calibri"/>
              </a:rPr>
              <a:t> </a:t>
            </a:r>
            <a:r>
              <a:rPr lang="el-GR" sz="2000" err="1">
                <a:cs typeface="Calibri"/>
              </a:rPr>
              <a:t>TensorFlow</a:t>
            </a:r>
            <a:r>
              <a:rPr lang="el-GR" sz="2000">
                <a:cs typeface="Calibri"/>
              </a:rPr>
              <a:t> </a:t>
            </a:r>
            <a:r>
              <a:rPr lang="el-GR" sz="2000" err="1">
                <a:cs typeface="Calibri"/>
              </a:rPr>
              <a:t>CycleGAN</a:t>
            </a:r>
            <a:endParaRPr lang="el-GR" sz="2000">
              <a:cs typeface="Calibri"/>
            </a:endParaRPr>
          </a:p>
          <a:p>
            <a:pPr marL="285750" indent="-285750">
              <a:buFont typeface="Arial"/>
              <a:buChar char="•"/>
            </a:pPr>
            <a:r>
              <a:rPr lang="el-GR" sz="2000" err="1">
                <a:cs typeface="Calibri"/>
              </a:rPr>
              <a:t>Paired</a:t>
            </a:r>
            <a:r>
              <a:rPr lang="el-GR" sz="2000">
                <a:cs typeface="Calibri"/>
              </a:rPr>
              <a:t> </a:t>
            </a:r>
            <a:r>
              <a:rPr lang="el-GR" sz="2000" err="1">
                <a:cs typeface="Calibri"/>
              </a:rPr>
              <a:t>datasets</a:t>
            </a:r>
            <a:endParaRPr lang="el-GR" sz="2000">
              <a:cs typeface="Calibri"/>
            </a:endParaRPr>
          </a:p>
        </p:txBody>
      </p:sp>
      <p:sp>
        <p:nvSpPr>
          <p:cNvPr id="3" name="TextBox 2">
            <a:extLst>
              <a:ext uri="{FF2B5EF4-FFF2-40B4-BE49-F238E27FC236}">
                <a16:creationId xmlns:a16="http://schemas.microsoft.com/office/drawing/2014/main" id="{EB44D791-E2E4-D0DF-C369-AAE55C81242F}"/>
              </a:ext>
            </a:extLst>
          </p:cNvPr>
          <p:cNvSpPr txBox="1"/>
          <p:nvPr/>
        </p:nvSpPr>
        <p:spPr>
          <a:xfrm>
            <a:off x="105832" y="896937"/>
            <a:ext cx="1191947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err="1">
                <a:cs typeface="Calibri"/>
              </a:rPr>
              <a:t>Random</a:t>
            </a:r>
            <a:r>
              <a:rPr lang="el-GR">
                <a:cs typeface="Calibri"/>
              </a:rPr>
              <a:t> </a:t>
            </a:r>
            <a:r>
              <a:rPr lang="el-GR" err="1">
                <a:cs typeface="Calibri"/>
              </a:rPr>
              <a:t>jitter</a:t>
            </a:r>
            <a:r>
              <a:rPr lang="el-GR">
                <a:cs typeface="Calibri"/>
              </a:rPr>
              <a:t> </a:t>
            </a:r>
            <a:r>
              <a:rPr lang="el-GR" err="1">
                <a:cs typeface="Calibri"/>
              </a:rPr>
              <a:t>was</a:t>
            </a:r>
            <a:r>
              <a:rPr lang="el-GR">
                <a:cs typeface="Calibri"/>
              </a:rPr>
              <a:t> </a:t>
            </a:r>
            <a:r>
              <a:rPr lang="el-GR" err="1">
                <a:cs typeface="Calibri"/>
              </a:rPr>
              <a:t>applied</a:t>
            </a:r>
            <a:r>
              <a:rPr lang="el-GR">
                <a:cs typeface="Calibri"/>
              </a:rPr>
              <a:t> </a:t>
            </a:r>
            <a:r>
              <a:rPr lang="el-GR" err="1">
                <a:cs typeface="Calibri"/>
              </a:rPr>
              <a:t>to</a:t>
            </a:r>
            <a:r>
              <a:rPr lang="el-GR">
                <a:cs typeface="Calibri"/>
              </a:rPr>
              <a:t> </a:t>
            </a:r>
            <a:r>
              <a:rPr lang="el-GR" err="1">
                <a:cs typeface="Calibri"/>
              </a:rPr>
              <a:t>all</a:t>
            </a:r>
            <a:r>
              <a:rPr lang="el-GR">
                <a:cs typeface="Calibri"/>
              </a:rPr>
              <a:t> the </a:t>
            </a:r>
            <a:r>
              <a:rPr lang="el-GR" err="1">
                <a:cs typeface="Calibri"/>
              </a:rPr>
              <a:t>images</a:t>
            </a:r>
            <a:r>
              <a:rPr lang="el-GR">
                <a:cs typeface="Calibri"/>
              </a:rPr>
              <a:t> </a:t>
            </a:r>
            <a:r>
              <a:rPr lang="el-GR" err="1">
                <a:cs typeface="Calibri"/>
              </a:rPr>
              <a:t>by</a:t>
            </a:r>
            <a:r>
              <a:rPr lang="el-GR">
                <a:cs typeface="Calibri"/>
              </a:rPr>
              <a:t> </a:t>
            </a:r>
            <a:r>
              <a:rPr lang="el-GR" err="1">
                <a:cs typeface="Calibri"/>
              </a:rPr>
              <a:t>resizing</a:t>
            </a:r>
            <a:r>
              <a:rPr lang="el-GR">
                <a:cs typeface="Calibri"/>
              </a:rPr>
              <a:t>: </a:t>
            </a:r>
          </a:p>
          <a:p>
            <a:endParaRPr lang="el-GR">
              <a:cs typeface="Calibri"/>
            </a:endParaRPr>
          </a:p>
          <a:p>
            <a:r>
              <a:rPr lang="el-GR" err="1">
                <a:cs typeface="Calibri"/>
              </a:rPr>
              <a:t>Random</a:t>
            </a:r>
            <a:r>
              <a:rPr lang="el-GR">
                <a:cs typeface="Calibri"/>
              </a:rPr>
              <a:t> </a:t>
            </a:r>
            <a:r>
              <a:rPr lang="el-GR" err="1">
                <a:cs typeface="Calibri"/>
              </a:rPr>
              <a:t>mirroring</a:t>
            </a:r>
            <a:r>
              <a:rPr lang="el-GR">
                <a:cs typeface="Calibri"/>
              </a:rPr>
              <a:t> </a:t>
            </a:r>
            <a:r>
              <a:rPr lang="el-GR" err="1">
                <a:cs typeface="Calibri"/>
              </a:rPr>
              <a:t>with</a:t>
            </a:r>
            <a:r>
              <a:rPr lang="el-GR">
                <a:cs typeface="Calibri"/>
              </a:rPr>
              <a:t> 50% </a:t>
            </a:r>
            <a:r>
              <a:rPr lang="el-GR" err="1">
                <a:cs typeface="Calibri"/>
              </a:rPr>
              <a:t>probability</a:t>
            </a:r>
            <a:r>
              <a:rPr lang="el-GR">
                <a:cs typeface="Calibri"/>
              </a:rPr>
              <a:t> </a:t>
            </a:r>
            <a:r>
              <a:rPr lang="el-GR" err="1">
                <a:cs typeface="Calibri"/>
              </a:rPr>
              <a:t>was</a:t>
            </a:r>
            <a:r>
              <a:rPr lang="el-GR">
                <a:cs typeface="Calibri"/>
              </a:rPr>
              <a:t> </a:t>
            </a:r>
            <a:r>
              <a:rPr lang="el-GR" err="1">
                <a:cs typeface="Calibri"/>
              </a:rPr>
              <a:t>applied</a:t>
            </a:r>
            <a:r>
              <a:rPr lang="el-GR">
                <a:cs typeface="Calibri"/>
              </a:rPr>
              <a:t> </a:t>
            </a:r>
            <a:r>
              <a:rPr lang="el-GR" err="1">
                <a:cs typeface="Calibri"/>
              </a:rPr>
              <a:t>to</a:t>
            </a:r>
            <a:r>
              <a:rPr lang="el-GR">
                <a:cs typeface="Calibri"/>
              </a:rPr>
              <a:t> </a:t>
            </a:r>
            <a:r>
              <a:rPr lang="el-GR" err="1">
                <a:cs typeface="Calibri"/>
              </a:rPr>
              <a:t>all</a:t>
            </a:r>
            <a:r>
              <a:rPr lang="el-GR">
                <a:cs typeface="Calibri"/>
              </a:rPr>
              <a:t> the </a:t>
            </a:r>
            <a:r>
              <a:rPr lang="el-GR" err="1">
                <a:cs typeface="Calibri"/>
              </a:rPr>
              <a:t>images</a:t>
            </a:r>
            <a:r>
              <a:rPr lang="el-GR">
                <a:cs typeface="Calibri"/>
              </a:rPr>
              <a:t>.</a:t>
            </a:r>
          </a:p>
          <a:p>
            <a:endParaRPr lang="el-GR">
              <a:cs typeface="Calibri"/>
            </a:endParaRPr>
          </a:p>
          <a:p>
            <a:r>
              <a:rPr lang="el-GR">
                <a:cs typeface="Calibri"/>
              </a:rPr>
              <a:t>For the </a:t>
            </a:r>
            <a:r>
              <a:rPr lang="el-GR" err="1">
                <a:cs typeface="Calibri"/>
              </a:rPr>
              <a:t>maps</a:t>
            </a:r>
            <a:r>
              <a:rPr lang="el-GR">
                <a:cs typeface="Calibri"/>
              </a:rPr>
              <a:t> </a:t>
            </a:r>
            <a:r>
              <a:rPr lang="el-GR" err="1">
                <a:cs typeface="Calibri"/>
              </a:rPr>
              <a:t>dataset</a:t>
            </a:r>
            <a:r>
              <a:rPr lang="el-GR">
                <a:cs typeface="Calibri"/>
              </a:rPr>
              <a:t> </a:t>
            </a:r>
            <a:r>
              <a:rPr lang="el-GR" err="1">
                <a:cs typeface="Calibri"/>
              </a:rPr>
              <a:t>images</a:t>
            </a:r>
            <a:r>
              <a:rPr lang="el-GR">
                <a:cs typeface="Calibri"/>
              </a:rPr>
              <a:t> </a:t>
            </a:r>
            <a:r>
              <a:rPr lang="el-GR" err="1">
                <a:cs typeface="Calibri"/>
              </a:rPr>
              <a:t>were</a:t>
            </a:r>
            <a:r>
              <a:rPr lang="el-GR">
                <a:cs typeface="Calibri"/>
              </a:rPr>
              <a:t> </a:t>
            </a:r>
            <a:r>
              <a:rPr lang="el-GR" err="1">
                <a:cs typeface="Calibri"/>
              </a:rPr>
              <a:t>resized</a:t>
            </a:r>
            <a:r>
              <a:rPr lang="el-GR">
                <a:cs typeface="Calibri"/>
              </a:rPr>
              <a:t>:</a:t>
            </a:r>
          </a:p>
        </p:txBody>
      </p:sp>
      <p:graphicFrame>
        <p:nvGraphicFramePr>
          <p:cNvPr id="5" name="Διάγραμμα 8">
            <a:extLst>
              <a:ext uri="{FF2B5EF4-FFF2-40B4-BE49-F238E27FC236}">
                <a16:creationId xmlns:a16="http://schemas.microsoft.com/office/drawing/2014/main" id="{5F6055EB-15B8-5D0B-AFFF-694A190DE3A8}"/>
              </a:ext>
            </a:extLst>
          </p:cNvPr>
          <p:cNvGraphicFramePr/>
          <p:nvPr>
            <p:extLst>
              <p:ext uri="{D42A27DB-BD31-4B8C-83A1-F6EECF244321}">
                <p14:modId xmlns:p14="http://schemas.microsoft.com/office/powerpoint/2010/main" val="3184829403"/>
              </p:ext>
            </p:extLst>
          </p:nvPr>
        </p:nvGraphicFramePr>
        <p:xfrm>
          <a:off x="5450416" y="901701"/>
          <a:ext cx="5207001" cy="376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7" name="Διάγραμμα 8">
            <a:extLst>
              <a:ext uri="{FF2B5EF4-FFF2-40B4-BE49-F238E27FC236}">
                <a16:creationId xmlns:a16="http://schemas.microsoft.com/office/drawing/2014/main" id="{988F9996-1456-63A5-E277-2C8D9DF24F9F}"/>
              </a:ext>
            </a:extLst>
          </p:cNvPr>
          <p:cNvGraphicFramePr/>
          <p:nvPr>
            <p:extLst>
              <p:ext uri="{D42A27DB-BD31-4B8C-83A1-F6EECF244321}">
                <p14:modId xmlns:p14="http://schemas.microsoft.com/office/powerpoint/2010/main" val="4223324394"/>
              </p:ext>
            </p:extLst>
          </p:nvPr>
        </p:nvGraphicFramePr>
        <p:xfrm>
          <a:off x="4413250" y="2012950"/>
          <a:ext cx="3534836" cy="3556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07831246"/>
      </p:ext>
    </p:extLst>
  </p:cSld>
  <p:clrMapOvr>
    <a:masterClrMapping/>
  </p:clrMapOvr>
  <mc:AlternateContent xmlns:mc="http://schemas.openxmlformats.org/markup-compatibility/2006" xmlns:p14="http://schemas.microsoft.com/office/powerpoint/2010/main">
    <mc:Choice Requires="p14">
      <p:transition spd="slow" p14:dur="2000" advTm="31105"/>
    </mc:Choice>
    <mc:Fallback xmlns="">
      <p:transition spd="slow" advTm="3110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D487618-1B07-555E-98C2-AC57393F3BEB}"/>
              </a:ext>
            </a:extLst>
          </p:cNvPr>
          <p:cNvGrpSpPr/>
          <p:nvPr/>
        </p:nvGrpSpPr>
        <p:grpSpPr>
          <a:xfrm>
            <a:off x="7094965" y="688881"/>
            <a:ext cx="3430188" cy="5486399"/>
            <a:chOff x="7396163" y="3240"/>
            <a:chExt cx="4125913" cy="6599173"/>
          </a:xfrm>
        </p:grpSpPr>
        <p:pic>
          <p:nvPicPr>
            <p:cNvPr id="5" name="Image 5" descr="Une image contenant texte, immeuble&#10;&#10;Description générée automatiquement">
              <a:extLst>
                <a:ext uri="{FF2B5EF4-FFF2-40B4-BE49-F238E27FC236}">
                  <a16:creationId xmlns:a16="http://schemas.microsoft.com/office/drawing/2014/main" id="{115B599E-09FB-B6AC-1766-5CE1F1A1A018}"/>
                </a:ext>
              </a:extLst>
            </p:cNvPr>
            <p:cNvPicPr>
              <a:picLocks noChangeAspect="1"/>
            </p:cNvPicPr>
            <p:nvPr/>
          </p:nvPicPr>
          <p:blipFill>
            <a:blip r:embed="rId3"/>
            <a:stretch>
              <a:fillRect/>
            </a:stretch>
          </p:blipFill>
          <p:spPr>
            <a:xfrm>
              <a:off x="7396215" y="3240"/>
              <a:ext cx="4114914" cy="1351136"/>
            </a:xfrm>
            <a:prstGeom prst="rect">
              <a:avLst/>
            </a:prstGeom>
          </p:spPr>
        </p:pic>
        <p:pic>
          <p:nvPicPr>
            <p:cNvPr id="6" name="Image 6" descr="Une image contenant texte, plein air&#10;&#10;Description générée automatiquement">
              <a:extLst>
                <a:ext uri="{FF2B5EF4-FFF2-40B4-BE49-F238E27FC236}">
                  <a16:creationId xmlns:a16="http://schemas.microsoft.com/office/drawing/2014/main" id="{430426EB-66C0-C080-6AC9-EDB138C901D6}"/>
                </a:ext>
              </a:extLst>
            </p:cNvPr>
            <p:cNvPicPr>
              <a:picLocks noChangeAspect="1"/>
            </p:cNvPicPr>
            <p:nvPr/>
          </p:nvPicPr>
          <p:blipFill>
            <a:blip r:embed="rId4"/>
            <a:stretch>
              <a:fillRect/>
            </a:stretch>
          </p:blipFill>
          <p:spPr>
            <a:xfrm>
              <a:off x="7396163" y="3938588"/>
              <a:ext cx="4125913" cy="1350963"/>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F3E1C285-C653-60FE-CC40-23D9C793BCD4}"/>
                </a:ext>
              </a:extLst>
            </p:cNvPr>
            <p:cNvPicPr>
              <a:picLocks noChangeAspect="1"/>
            </p:cNvPicPr>
            <p:nvPr/>
          </p:nvPicPr>
          <p:blipFill>
            <a:blip r:embed="rId5"/>
            <a:stretch>
              <a:fillRect/>
            </a:stretch>
          </p:blipFill>
          <p:spPr>
            <a:xfrm>
              <a:off x="7396163" y="1314450"/>
              <a:ext cx="4092575" cy="1350963"/>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284327E3-1404-E0EA-5B3A-90EEAA84B131}"/>
                </a:ext>
              </a:extLst>
            </p:cNvPr>
            <p:cNvPicPr>
              <a:picLocks noChangeAspect="1"/>
            </p:cNvPicPr>
            <p:nvPr/>
          </p:nvPicPr>
          <p:blipFill>
            <a:blip r:embed="rId6"/>
            <a:stretch>
              <a:fillRect/>
            </a:stretch>
          </p:blipFill>
          <p:spPr>
            <a:xfrm>
              <a:off x="7396163" y="5251450"/>
              <a:ext cx="4106863" cy="1350963"/>
            </a:xfrm>
            <a:prstGeom prst="rect">
              <a:avLst/>
            </a:prstGeom>
          </p:spPr>
        </p:pic>
        <p:pic>
          <p:nvPicPr>
            <p:cNvPr id="9" name="Image 9">
              <a:extLst>
                <a:ext uri="{FF2B5EF4-FFF2-40B4-BE49-F238E27FC236}">
                  <a16:creationId xmlns:a16="http://schemas.microsoft.com/office/drawing/2014/main" id="{2DE51CEB-E81D-D6C7-0617-188D951418EE}"/>
                </a:ext>
              </a:extLst>
            </p:cNvPr>
            <p:cNvPicPr>
              <a:picLocks noChangeAspect="1"/>
            </p:cNvPicPr>
            <p:nvPr/>
          </p:nvPicPr>
          <p:blipFill>
            <a:blip r:embed="rId7"/>
            <a:stretch>
              <a:fillRect/>
            </a:stretch>
          </p:blipFill>
          <p:spPr>
            <a:xfrm>
              <a:off x="7396163" y="2627313"/>
              <a:ext cx="4121150" cy="1350963"/>
            </a:xfrm>
            <a:prstGeom prst="rect">
              <a:avLst/>
            </a:prstGeom>
          </p:spPr>
        </p:pic>
      </p:grpSp>
      <p:sp>
        <p:nvSpPr>
          <p:cNvPr id="11" name="TextBox 10">
            <a:extLst>
              <a:ext uri="{FF2B5EF4-FFF2-40B4-BE49-F238E27FC236}">
                <a16:creationId xmlns:a16="http://schemas.microsoft.com/office/drawing/2014/main" id="{A83FE33C-0FD7-C4BC-095E-7F4E15CF405A}"/>
              </a:ext>
            </a:extLst>
          </p:cNvPr>
          <p:cNvSpPr txBox="1"/>
          <p:nvPr/>
        </p:nvSpPr>
        <p:spPr>
          <a:xfrm>
            <a:off x="603693" y="169039"/>
            <a:ext cx="4814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FFFFFF"/>
                </a:solidFill>
                <a:cs typeface="Calibri"/>
              </a:rPr>
              <a:t>Results: Semantic to Photo</a:t>
            </a:r>
            <a:endParaRPr lang="en-US">
              <a:solidFill>
                <a:srgbClr val="FFFFFF"/>
              </a:solidFill>
              <a:cs typeface="Calibri"/>
            </a:endParaRPr>
          </a:p>
        </p:txBody>
      </p:sp>
      <p:sp>
        <p:nvSpPr>
          <p:cNvPr id="15" name="Title 1">
            <a:extLst>
              <a:ext uri="{FF2B5EF4-FFF2-40B4-BE49-F238E27FC236}">
                <a16:creationId xmlns:a16="http://schemas.microsoft.com/office/drawing/2014/main" id="{FEED7815-9256-DFFF-9575-B1BD0CB176EA}"/>
              </a:ext>
            </a:extLst>
          </p:cNvPr>
          <p:cNvSpPr txBox="1">
            <a:spLocks/>
          </p:cNvSpPr>
          <p:nvPr/>
        </p:nvSpPr>
        <p:spPr>
          <a:xfrm>
            <a:off x="1161779" y="688128"/>
            <a:ext cx="3849274"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solidFill>
                  <a:schemeClr val="bg2"/>
                </a:solidFill>
              </a:rPr>
              <a:t>Dataset: Facades </a:t>
            </a:r>
            <a:endParaRPr lang="en-US" sz="1600">
              <a:solidFill>
                <a:schemeClr val="bg2"/>
              </a:solidFill>
              <a:cs typeface="Calibri Light"/>
            </a:endParaRPr>
          </a:p>
        </p:txBody>
      </p:sp>
      <p:sp>
        <p:nvSpPr>
          <p:cNvPr id="25" name="Title 1">
            <a:extLst>
              <a:ext uri="{FF2B5EF4-FFF2-40B4-BE49-F238E27FC236}">
                <a16:creationId xmlns:a16="http://schemas.microsoft.com/office/drawing/2014/main" id="{431191D6-B9F2-123F-2BB2-C5115BBDE04D}"/>
              </a:ext>
            </a:extLst>
          </p:cNvPr>
          <p:cNvSpPr txBox="1">
            <a:spLocks/>
          </p:cNvSpPr>
          <p:nvPr/>
        </p:nvSpPr>
        <p:spPr>
          <a:xfrm>
            <a:off x="1016005" y="1343006"/>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Discriminator loss</a:t>
            </a:r>
            <a:endParaRPr lang="en-US" sz="1200">
              <a:cs typeface="Calibri Light"/>
            </a:endParaRPr>
          </a:p>
        </p:txBody>
      </p:sp>
      <p:sp>
        <p:nvSpPr>
          <p:cNvPr id="28" name="Title 1">
            <a:extLst>
              <a:ext uri="{FF2B5EF4-FFF2-40B4-BE49-F238E27FC236}">
                <a16:creationId xmlns:a16="http://schemas.microsoft.com/office/drawing/2014/main" id="{58B0021B-FD31-A863-9E12-DA9E576198EC}"/>
              </a:ext>
            </a:extLst>
          </p:cNvPr>
          <p:cNvSpPr txBox="1">
            <a:spLocks/>
          </p:cNvSpPr>
          <p:nvPr/>
        </p:nvSpPr>
        <p:spPr>
          <a:xfrm>
            <a:off x="3009353" y="1337484"/>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GAN  loss</a:t>
            </a:r>
            <a:endParaRPr lang="en-US" sz="1200">
              <a:cs typeface="Calibri Light"/>
            </a:endParaRPr>
          </a:p>
        </p:txBody>
      </p:sp>
      <p:sp>
        <p:nvSpPr>
          <p:cNvPr id="30" name="Title 1">
            <a:extLst>
              <a:ext uri="{FF2B5EF4-FFF2-40B4-BE49-F238E27FC236}">
                <a16:creationId xmlns:a16="http://schemas.microsoft.com/office/drawing/2014/main" id="{1A0EC126-B8B9-08DF-B7C6-479725C2A6FB}"/>
              </a:ext>
            </a:extLst>
          </p:cNvPr>
          <p:cNvSpPr txBox="1">
            <a:spLocks/>
          </p:cNvSpPr>
          <p:nvPr/>
        </p:nvSpPr>
        <p:spPr>
          <a:xfrm>
            <a:off x="999439"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L1 loss</a:t>
            </a:r>
            <a:endParaRPr lang="en-US" sz="1200">
              <a:cs typeface="Calibri Light"/>
            </a:endParaRPr>
          </a:p>
        </p:txBody>
      </p:sp>
      <p:sp>
        <p:nvSpPr>
          <p:cNvPr id="33" name="Title 1">
            <a:extLst>
              <a:ext uri="{FF2B5EF4-FFF2-40B4-BE49-F238E27FC236}">
                <a16:creationId xmlns:a16="http://schemas.microsoft.com/office/drawing/2014/main" id="{C405AE15-298A-B569-1100-92B835BB52D2}"/>
              </a:ext>
            </a:extLst>
          </p:cNvPr>
          <p:cNvSpPr txBox="1">
            <a:spLocks/>
          </p:cNvSpPr>
          <p:nvPr/>
        </p:nvSpPr>
        <p:spPr>
          <a:xfrm>
            <a:off x="3086656"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total  loss</a:t>
            </a:r>
            <a:endParaRPr lang="en-US" sz="1200">
              <a:cs typeface="Calibri Light"/>
            </a:endParaRPr>
          </a:p>
        </p:txBody>
      </p:sp>
      <p:pic>
        <p:nvPicPr>
          <p:cNvPr id="36" name="Image 17" descr="Chart, line chart&#10;&#10;Description automatically generated">
            <a:extLst>
              <a:ext uri="{FF2B5EF4-FFF2-40B4-BE49-F238E27FC236}">
                <a16:creationId xmlns:a16="http://schemas.microsoft.com/office/drawing/2014/main" id="{4772F2D2-CD13-ED32-8C7A-E6C08DEFF837}"/>
              </a:ext>
            </a:extLst>
          </p:cNvPr>
          <p:cNvPicPr>
            <a:picLocks noChangeAspect="1"/>
          </p:cNvPicPr>
          <p:nvPr/>
        </p:nvPicPr>
        <p:blipFill>
          <a:blip r:embed="rId8"/>
          <a:stretch>
            <a:fillRect/>
          </a:stretch>
        </p:blipFill>
        <p:spPr>
          <a:xfrm>
            <a:off x="1000456" y="1714520"/>
            <a:ext cx="2008496" cy="1694092"/>
          </a:xfrm>
          <a:prstGeom prst="rect">
            <a:avLst/>
          </a:prstGeom>
        </p:spPr>
      </p:pic>
      <p:pic>
        <p:nvPicPr>
          <p:cNvPr id="37" name="Picture 37" descr="Chart, line chart&#10;&#10;Description automatically generated">
            <a:extLst>
              <a:ext uri="{FF2B5EF4-FFF2-40B4-BE49-F238E27FC236}">
                <a16:creationId xmlns:a16="http://schemas.microsoft.com/office/drawing/2014/main" id="{49954805-4040-DB87-096B-EA5D6A73E9CC}"/>
              </a:ext>
            </a:extLst>
          </p:cNvPr>
          <p:cNvPicPr>
            <a:picLocks noChangeAspect="1"/>
          </p:cNvPicPr>
          <p:nvPr/>
        </p:nvPicPr>
        <p:blipFill>
          <a:blip r:embed="rId9"/>
          <a:stretch>
            <a:fillRect/>
          </a:stretch>
        </p:blipFill>
        <p:spPr>
          <a:xfrm>
            <a:off x="3001202" y="1722387"/>
            <a:ext cx="2014331" cy="1691274"/>
          </a:xfrm>
          <a:prstGeom prst="rect">
            <a:avLst/>
          </a:prstGeom>
        </p:spPr>
      </p:pic>
      <p:pic>
        <p:nvPicPr>
          <p:cNvPr id="39" name="Image 15" descr="Une image contenant graphique&#10;&#10;Description générée automatiquement">
            <a:extLst>
              <a:ext uri="{FF2B5EF4-FFF2-40B4-BE49-F238E27FC236}">
                <a16:creationId xmlns:a16="http://schemas.microsoft.com/office/drawing/2014/main" id="{BCCD0CCF-1274-8BBD-800A-EDB48A0E915B}"/>
              </a:ext>
            </a:extLst>
          </p:cNvPr>
          <p:cNvPicPr>
            <a:picLocks noChangeAspect="1"/>
          </p:cNvPicPr>
          <p:nvPr/>
        </p:nvPicPr>
        <p:blipFill>
          <a:blip r:embed="rId10"/>
          <a:stretch>
            <a:fillRect/>
          </a:stretch>
        </p:blipFill>
        <p:spPr>
          <a:xfrm>
            <a:off x="1017022" y="4014826"/>
            <a:ext cx="2008496" cy="1690171"/>
          </a:xfrm>
          <a:prstGeom prst="rect">
            <a:avLst/>
          </a:prstGeom>
        </p:spPr>
      </p:pic>
      <p:pic>
        <p:nvPicPr>
          <p:cNvPr id="41" name="Image 14" descr="Une image contenant graphique&#10;&#10;Description générée automatiquement">
            <a:extLst>
              <a:ext uri="{FF2B5EF4-FFF2-40B4-BE49-F238E27FC236}">
                <a16:creationId xmlns:a16="http://schemas.microsoft.com/office/drawing/2014/main" id="{0BA79EA3-2903-6622-7F7E-FE25175FD492}"/>
              </a:ext>
            </a:extLst>
          </p:cNvPr>
          <p:cNvPicPr>
            <a:picLocks noChangeAspect="1"/>
          </p:cNvPicPr>
          <p:nvPr/>
        </p:nvPicPr>
        <p:blipFill>
          <a:blip r:embed="rId11"/>
          <a:stretch>
            <a:fillRect/>
          </a:stretch>
        </p:blipFill>
        <p:spPr>
          <a:xfrm>
            <a:off x="3025268" y="4014906"/>
            <a:ext cx="2008496" cy="1687721"/>
          </a:xfrm>
          <a:prstGeom prst="rect">
            <a:avLst/>
          </a:prstGeom>
        </p:spPr>
      </p:pic>
      <p:sp>
        <p:nvSpPr>
          <p:cNvPr id="43" name="TextBox 42">
            <a:extLst>
              <a:ext uri="{FF2B5EF4-FFF2-40B4-BE49-F238E27FC236}">
                <a16:creationId xmlns:a16="http://schemas.microsoft.com/office/drawing/2014/main" id="{D9945F09-A50B-D602-DACE-7FB587A0596B}"/>
              </a:ext>
            </a:extLst>
          </p:cNvPr>
          <p:cNvSpPr txBox="1"/>
          <p:nvPr/>
        </p:nvSpPr>
        <p:spPr>
          <a:xfrm>
            <a:off x="7185833" y="6269855"/>
            <a:ext cx="32578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2">
                    <a:lumMod val="75000"/>
                  </a:schemeClr>
                </a:solidFill>
                <a:ea typeface="+mn-lt"/>
                <a:cs typeface="+mn-lt"/>
              </a:rPr>
              <a:t>outputs obtained with </a:t>
            </a:r>
            <a:r>
              <a:rPr lang="en-US" sz="1200" err="1">
                <a:solidFill>
                  <a:schemeClr val="bg2">
                    <a:lumMod val="75000"/>
                  </a:schemeClr>
                </a:solidFill>
                <a:ea typeface="+mn-lt"/>
                <a:cs typeface="+mn-lt"/>
              </a:rPr>
              <a:t>cGAN</a:t>
            </a:r>
            <a:r>
              <a:rPr lang="en-US" sz="1200">
                <a:solidFill>
                  <a:schemeClr val="bg2">
                    <a:lumMod val="75000"/>
                  </a:schemeClr>
                </a:solidFill>
                <a:ea typeface="+mn-lt"/>
                <a:cs typeface="+mn-lt"/>
              </a:rPr>
              <a:t> after 100 epochs</a:t>
            </a:r>
            <a:endParaRPr lang="en-GB" sz="1200">
              <a:solidFill>
                <a:schemeClr val="bg2">
                  <a:lumMod val="75000"/>
                </a:schemeClr>
              </a:solidFill>
              <a:ea typeface="+mn-lt"/>
              <a:cs typeface="+mn-lt"/>
            </a:endParaRPr>
          </a:p>
          <a:p>
            <a:pPr algn="l"/>
            <a:endParaRPr lang="en-GB" sz="1200">
              <a:solidFill>
                <a:srgbClr val="FFFFFF"/>
              </a:solidFill>
              <a:ea typeface="+mn-lt"/>
              <a:cs typeface="+mn-lt"/>
            </a:endParaRPr>
          </a:p>
        </p:txBody>
      </p:sp>
    </p:spTree>
    <p:extLst>
      <p:ext uri="{BB962C8B-B14F-4D97-AF65-F5344CB8AC3E}">
        <p14:creationId xmlns:p14="http://schemas.microsoft.com/office/powerpoint/2010/main" val="2086339348"/>
      </p:ext>
    </p:extLst>
  </p:cSld>
  <p:clrMapOvr>
    <a:masterClrMapping/>
  </p:clrMapOvr>
  <mc:AlternateContent xmlns:mc="http://schemas.openxmlformats.org/markup-compatibility/2006" xmlns:p14="http://schemas.microsoft.com/office/powerpoint/2010/main">
    <mc:Choice Requires="p14">
      <p:transition spd="slow" p14:dur="2000" advTm="50410"/>
    </mc:Choice>
    <mc:Fallback xmlns="">
      <p:transition spd="slow" advTm="5041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0FDA1-1729-CCC6-DC88-FA88370413EE}"/>
              </a:ext>
            </a:extLst>
          </p:cNvPr>
          <p:cNvSpPr>
            <a:spLocks noGrp="1"/>
          </p:cNvSpPr>
          <p:nvPr>
            <p:ph type="title"/>
          </p:nvPr>
        </p:nvSpPr>
        <p:spPr>
          <a:xfrm>
            <a:off x="1161779" y="688128"/>
            <a:ext cx="3849274" cy="373448"/>
          </a:xfrm>
        </p:spPr>
        <p:txBody>
          <a:bodyPr vert="horz" lIns="91440" tIns="45720" rIns="91440" bIns="45720" rtlCol="0" anchor="b">
            <a:normAutofit/>
          </a:bodyPr>
          <a:lstStyle/>
          <a:p>
            <a:pPr algn="ctr"/>
            <a:r>
              <a:rPr lang="en-US" sz="1600">
                <a:solidFill>
                  <a:schemeClr val="bg2"/>
                </a:solidFill>
              </a:rPr>
              <a:t>Dataset</a:t>
            </a:r>
            <a:r>
              <a:rPr lang="en-US" sz="1600" kern="1200">
                <a:solidFill>
                  <a:schemeClr val="bg2"/>
                </a:solidFill>
                <a:latin typeface="+mj-lt"/>
                <a:ea typeface="+mj-ea"/>
                <a:cs typeface="+mj-cs"/>
              </a:rPr>
              <a:t>: Facades </a:t>
            </a:r>
            <a:endParaRPr lang="en-US" sz="1600" kern="1200">
              <a:solidFill>
                <a:schemeClr val="bg2"/>
              </a:solidFill>
              <a:latin typeface="+mj-lt"/>
              <a:cs typeface="Calibri Light"/>
            </a:endParaRPr>
          </a:p>
        </p:txBody>
      </p:sp>
      <p:sp>
        <p:nvSpPr>
          <p:cNvPr id="27" name="ZoneTexte 26">
            <a:extLst>
              <a:ext uri="{FF2B5EF4-FFF2-40B4-BE49-F238E27FC236}">
                <a16:creationId xmlns:a16="http://schemas.microsoft.com/office/drawing/2014/main" id="{1A13B72A-01BB-435A-09D1-765D94DF32D9}"/>
              </a:ext>
            </a:extLst>
          </p:cNvPr>
          <p:cNvSpPr txBox="1"/>
          <p:nvPr/>
        </p:nvSpPr>
        <p:spPr>
          <a:xfrm>
            <a:off x="963926" y="1093414"/>
            <a:ext cx="4095894" cy="42096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Aft>
                <a:spcPts val="600"/>
              </a:spcAft>
            </a:pPr>
            <a:endParaRPr lang="en-US" sz="1200">
              <a:solidFill>
                <a:srgbClr val="FFFFFF"/>
              </a:solidFill>
              <a:cs typeface="Calibri"/>
            </a:endParaRPr>
          </a:p>
        </p:txBody>
      </p:sp>
      <p:grpSp>
        <p:nvGrpSpPr>
          <p:cNvPr id="3" name="Group 2">
            <a:extLst>
              <a:ext uri="{FF2B5EF4-FFF2-40B4-BE49-F238E27FC236}">
                <a16:creationId xmlns:a16="http://schemas.microsoft.com/office/drawing/2014/main" id="{923E70A5-AC8D-4CB6-7B1D-687EFFE03E24}"/>
              </a:ext>
            </a:extLst>
          </p:cNvPr>
          <p:cNvGrpSpPr/>
          <p:nvPr/>
        </p:nvGrpSpPr>
        <p:grpSpPr>
          <a:xfrm>
            <a:off x="7107479" y="703258"/>
            <a:ext cx="3405159" cy="5486397"/>
            <a:chOff x="6984921" y="19241"/>
            <a:chExt cx="4027338" cy="6488856"/>
          </a:xfrm>
        </p:grpSpPr>
        <p:pic>
          <p:nvPicPr>
            <p:cNvPr id="17" name="Image 17" descr="Une image contenant table&#10;&#10;Description générée automatiquement">
              <a:extLst>
                <a:ext uri="{FF2B5EF4-FFF2-40B4-BE49-F238E27FC236}">
                  <a16:creationId xmlns:a16="http://schemas.microsoft.com/office/drawing/2014/main" id="{5282F8E9-5763-9D27-5A1D-8BE2F9D4F366}"/>
                </a:ext>
              </a:extLst>
            </p:cNvPr>
            <p:cNvPicPr>
              <a:picLocks noChangeAspect="1"/>
            </p:cNvPicPr>
            <p:nvPr/>
          </p:nvPicPr>
          <p:blipFill>
            <a:blip r:embed="rId3"/>
            <a:stretch>
              <a:fillRect/>
            </a:stretch>
          </p:blipFill>
          <p:spPr>
            <a:xfrm>
              <a:off x="6984922" y="19241"/>
              <a:ext cx="4023513" cy="1328099"/>
            </a:xfrm>
            <a:prstGeom prst="rect">
              <a:avLst/>
            </a:prstGeom>
          </p:spPr>
        </p:pic>
        <p:pic>
          <p:nvPicPr>
            <p:cNvPr id="19" name="Image 19">
              <a:extLst>
                <a:ext uri="{FF2B5EF4-FFF2-40B4-BE49-F238E27FC236}">
                  <a16:creationId xmlns:a16="http://schemas.microsoft.com/office/drawing/2014/main" id="{B4CA41B0-AAC8-22B2-4AC0-7E4BB61C3E86}"/>
                </a:ext>
              </a:extLst>
            </p:cNvPr>
            <p:cNvPicPr>
              <a:picLocks noChangeAspect="1"/>
            </p:cNvPicPr>
            <p:nvPr/>
          </p:nvPicPr>
          <p:blipFill>
            <a:blip r:embed="rId4"/>
            <a:stretch>
              <a:fillRect/>
            </a:stretch>
          </p:blipFill>
          <p:spPr>
            <a:xfrm>
              <a:off x="6988744" y="3855050"/>
              <a:ext cx="4023514" cy="1335992"/>
            </a:xfrm>
            <a:prstGeom prst="rect">
              <a:avLst/>
            </a:prstGeom>
          </p:spPr>
        </p:pic>
        <p:pic>
          <p:nvPicPr>
            <p:cNvPr id="20" name="Image 20" descr="Une image contenant graphique&#10;&#10;Description générée automatiquement">
              <a:extLst>
                <a:ext uri="{FF2B5EF4-FFF2-40B4-BE49-F238E27FC236}">
                  <a16:creationId xmlns:a16="http://schemas.microsoft.com/office/drawing/2014/main" id="{3BE0A8FC-1779-6523-056A-666406591131}"/>
                </a:ext>
              </a:extLst>
            </p:cNvPr>
            <p:cNvPicPr>
              <a:picLocks noChangeAspect="1"/>
            </p:cNvPicPr>
            <p:nvPr/>
          </p:nvPicPr>
          <p:blipFill>
            <a:blip r:embed="rId5"/>
            <a:stretch>
              <a:fillRect/>
            </a:stretch>
          </p:blipFill>
          <p:spPr>
            <a:xfrm>
              <a:off x="6984921" y="1253575"/>
              <a:ext cx="4023515" cy="1330337"/>
            </a:xfrm>
            <a:prstGeom prst="rect">
              <a:avLst/>
            </a:prstGeom>
          </p:spPr>
        </p:pic>
        <p:pic>
          <p:nvPicPr>
            <p:cNvPr id="23" name="Image 23" descr="Une image contenant graphique&#10;&#10;Description générée automatiquement">
              <a:extLst>
                <a:ext uri="{FF2B5EF4-FFF2-40B4-BE49-F238E27FC236}">
                  <a16:creationId xmlns:a16="http://schemas.microsoft.com/office/drawing/2014/main" id="{20C41DC3-3BB9-40B4-D5AA-7DD5F3DAF7C1}"/>
                </a:ext>
              </a:extLst>
            </p:cNvPr>
            <p:cNvPicPr>
              <a:picLocks noChangeAspect="1"/>
            </p:cNvPicPr>
            <p:nvPr/>
          </p:nvPicPr>
          <p:blipFill>
            <a:blip r:embed="rId6"/>
            <a:stretch>
              <a:fillRect/>
            </a:stretch>
          </p:blipFill>
          <p:spPr>
            <a:xfrm>
              <a:off x="6988743" y="5182881"/>
              <a:ext cx="4023516" cy="1325216"/>
            </a:xfrm>
            <a:prstGeom prst="rect">
              <a:avLst/>
            </a:prstGeom>
          </p:spPr>
        </p:pic>
        <p:pic>
          <p:nvPicPr>
            <p:cNvPr id="25" name="Image 25" descr="Une image contenant graphique&#10;&#10;Description générée automatiquement">
              <a:extLst>
                <a:ext uri="{FF2B5EF4-FFF2-40B4-BE49-F238E27FC236}">
                  <a16:creationId xmlns:a16="http://schemas.microsoft.com/office/drawing/2014/main" id="{CF599028-4382-DCD1-A2E7-72890AC78A77}"/>
                </a:ext>
              </a:extLst>
            </p:cNvPr>
            <p:cNvPicPr>
              <a:picLocks noChangeAspect="1"/>
            </p:cNvPicPr>
            <p:nvPr/>
          </p:nvPicPr>
          <p:blipFill>
            <a:blip r:embed="rId7"/>
            <a:stretch>
              <a:fillRect/>
            </a:stretch>
          </p:blipFill>
          <p:spPr>
            <a:xfrm>
              <a:off x="6984921" y="2526429"/>
              <a:ext cx="4023515" cy="1333243"/>
            </a:xfrm>
            <a:prstGeom prst="rect">
              <a:avLst/>
            </a:prstGeom>
          </p:spPr>
        </p:pic>
      </p:grpSp>
      <p:sp>
        <p:nvSpPr>
          <p:cNvPr id="5" name="TextBox 4">
            <a:extLst>
              <a:ext uri="{FF2B5EF4-FFF2-40B4-BE49-F238E27FC236}">
                <a16:creationId xmlns:a16="http://schemas.microsoft.com/office/drawing/2014/main" id="{EE15DF13-77B9-C871-B22A-D53848E2E9AF}"/>
              </a:ext>
            </a:extLst>
          </p:cNvPr>
          <p:cNvSpPr txBox="1"/>
          <p:nvPr/>
        </p:nvSpPr>
        <p:spPr>
          <a:xfrm>
            <a:off x="603693" y="169039"/>
            <a:ext cx="4814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FFFFFF"/>
                </a:solidFill>
                <a:cs typeface="Calibri"/>
              </a:rPr>
              <a:t>Results: Photos to Semantic</a:t>
            </a:r>
            <a:endParaRPr lang="en-US">
              <a:solidFill>
                <a:srgbClr val="FFFFFF"/>
              </a:solidFill>
              <a:cs typeface="Calibri"/>
            </a:endParaRPr>
          </a:p>
        </p:txBody>
      </p:sp>
      <p:pic>
        <p:nvPicPr>
          <p:cNvPr id="6" name="Image 6" descr="Une image contenant graphique&#10;&#10;Description générée automatiquement">
            <a:extLst>
              <a:ext uri="{FF2B5EF4-FFF2-40B4-BE49-F238E27FC236}">
                <a16:creationId xmlns:a16="http://schemas.microsoft.com/office/drawing/2014/main" id="{A1011F6F-3A05-B4C1-FBDA-2147CC439773}"/>
              </a:ext>
            </a:extLst>
          </p:cNvPr>
          <p:cNvPicPr>
            <a:picLocks noChangeAspect="1"/>
          </p:cNvPicPr>
          <p:nvPr/>
        </p:nvPicPr>
        <p:blipFill>
          <a:blip r:embed="rId8"/>
          <a:stretch>
            <a:fillRect/>
          </a:stretch>
        </p:blipFill>
        <p:spPr>
          <a:xfrm>
            <a:off x="1016000" y="1714500"/>
            <a:ext cx="2011363" cy="1693863"/>
          </a:xfrm>
          <a:prstGeom prst="rect">
            <a:avLst/>
          </a:prstGeom>
        </p:spPr>
      </p:pic>
      <p:pic>
        <p:nvPicPr>
          <p:cNvPr id="7" name="Image 7" descr="Une image contenant graphique&#10;&#10;Description générée automatiquement">
            <a:extLst>
              <a:ext uri="{FF2B5EF4-FFF2-40B4-BE49-F238E27FC236}">
                <a16:creationId xmlns:a16="http://schemas.microsoft.com/office/drawing/2014/main" id="{E70E134E-78C5-9E01-9339-F636BB3D627B}"/>
              </a:ext>
            </a:extLst>
          </p:cNvPr>
          <p:cNvPicPr>
            <a:picLocks noChangeAspect="1"/>
          </p:cNvPicPr>
          <p:nvPr/>
        </p:nvPicPr>
        <p:blipFill>
          <a:blip r:embed="rId9"/>
          <a:stretch>
            <a:fillRect/>
          </a:stretch>
        </p:blipFill>
        <p:spPr>
          <a:xfrm>
            <a:off x="3019425" y="1714500"/>
            <a:ext cx="2016125" cy="1693863"/>
          </a:xfrm>
          <a:prstGeom prst="rect">
            <a:avLst/>
          </a:prstGeom>
        </p:spPr>
      </p:pic>
      <p:pic>
        <p:nvPicPr>
          <p:cNvPr id="8" name="Image 8" descr="Une image contenant graphique&#10;&#10;Description générée automatiquement">
            <a:extLst>
              <a:ext uri="{FF2B5EF4-FFF2-40B4-BE49-F238E27FC236}">
                <a16:creationId xmlns:a16="http://schemas.microsoft.com/office/drawing/2014/main" id="{4E6FFAEE-CBAB-5E8A-8456-EA454D26558E}"/>
              </a:ext>
            </a:extLst>
          </p:cNvPr>
          <p:cNvPicPr>
            <a:picLocks noChangeAspect="1"/>
          </p:cNvPicPr>
          <p:nvPr/>
        </p:nvPicPr>
        <p:blipFill>
          <a:blip r:embed="rId10"/>
          <a:stretch>
            <a:fillRect/>
          </a:stretch>
        </p:blipFill>
        <p:spPr>
          <a:xfrm>
            <a:off x="1016000" y="4013200"/>
            <a:ext cx="2012950" cy="1693863"/>
          </a:xfrm>
          <a:prstGeom prst="rect">
            <a:avLst/>
          </a:prstGeom>
        </p:spPr>
      </p:pic>
      <p:pic>
        <p:nvPicPr>
          <p:cNvPr id="9" name="Image 9" descr="Une image contenant graphique&#10;&#10;Description générée automatiquement">
            <a:extLst>
              <a:ext uri="{FF2B5EF4-FFF2-40B4-BE49-F238E27FC236}">
                <a16:creationId xmlns:a16="http://schemas.microsoft.com/office/drawing/2014/main" id="{FCE5C894-AC8E-70E3-6E60-C550BA5A686C}"/>
              </a:ext>
            </a:extLst>
          </p:cNvPr>
          <p:cNvPicPr>
            <a:picLocks noChangeAspect="1"/>
          </p:cNvPicPr>
          <p:nvPr/>
        </p:nvPicPr>
        <p:blipFill>
          <a:blip r:embed="rId11"/>
          <a:stretch>
            <a:fillRect/>
          </a:stretch>
        </p:blipFill>
        <p:spPr>
          <a:xfrm>
            <a:off x="3025775" y="4013200"/>
            <a:ext cx="2009775" cy="1693863"/>
          </a:xfrm>
          <a:prstGeom prst="rect">
            <a:avLst/>
          </a:prstGeom>
        </p:spPr>
      </p:pic>
      <p:sp>
        <p:nvSpPr>
          <p:cNvPr id="24" name="TextBox 23">
            <a:extLst>
              <a:ext uri="{FF2B5EF4-FFF2-40B4-BE49-F238E27FC236}">
                <a16:creationId xmlns:a16="http://schemas.microsoft.com/office/drawing/2014/main" id="{4044842B-D7A4-8DA9-7F46-EEC5CBBC70A6}"/>
              </a:ext>
            </a:extLst>
          </p:cNvPr>
          <p:cNvSpPr txBox="1"/>
          <p:nvPr/>
        </p:nvSpPr>
        <p:spPr>
          <a:xfrm>
            <a:off x="7185833" y="6269855"/>
            <a:ext cx="32578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2">
                    <a:lumMod val="75000"/>
                  </a:schemeClr>
                </a:solidFill>
                <a:ea typeface="+mn-lt"/>
                <a:cs typeface="+mn-lt"/>
              </a:rPr>
              <a:t>outputs obtained with </a:t>
            </a:r>
            <a:r>
              <a:rPr lang="en-US" sz="1200" err="1">
                <a:solidFill>
                  <a:schemeClr val="bg2">
                    <a:lumMod val="75000"/>
                  </a:schemeClr>
                </a:solidFill>
                <a:ea typeface="+mn-lt"/>
                <a:cs typeface="+mn-lt"/>
              </a:rPr>
              <a:t>cGAN</a:t>
            </a:r>
            <a:r>
              <a:rPr lang="en-US" sz="1200">
                <a:solidFill>
                  <a:schemeClr val="bg2">
                    <a:lumMod val="75000"/>
                  </a:schemeClr>
                </a:solidFill>
                <a:ea typeface="+mn-lt"/>
                <a:cs typeface="+mn-lt"/>
              </a:rPr>
              <a:t> after 100 epochs</a:t>
            </a:r>
            <a:endParaRPr lang="en-GB" sz="1200">
              <a:solidFill>
                <a:schemeClr val="bg2">
                  <a:lumMod val="75000"/>
                </a:schemeClr>
              </a:solidFill>
              <a:ea typeface="+mn-lt"/>
              <a:cs typeface="+mn-lt"/>
            </a:endParaRPr>
          </a:p>
          <a:p>
            <a:pPr algn="l"/>
            <a:endParaRPr lang="en-GB" sz="1200">
              <a:solidFill>
                <a:srgbClr val="FFFFFF"/>
              </a:solidFill>
              <a:ea typeface="+mn-lt"/>
              <a:cs typeface="+mn-lt"/>
            </a:endParaRPr>
          </a:p>
        </p:txBody>
      </p:sp>
      <p:sp>
        <p:nvSpPr>
          <p:cNvPr id="28" name="Title 1">
            <a:extLst>
              <a:ext uri="{FF2B5EF4-FFF2-40B4-BE49-F238E27FC236}">
                <a16:creationId xmlns:a16="http://schemas.microsoft.com/office/drawing/2014/main" id="{1224E104-3C04-B1EF-B763-CA68460DABC2}"/>
              </a:ext>
            </a:extLst>
          </p:cNvPr>
          <p:cNvSpPr txBox="1">
            <a:spLocks/>
          </p:cNvSpPr>
          <p:nvPr/>
        </p:nvSpPr>
        <p:spPr>
          <a:xfrm>
            <a:off x="1016005" y="1343006"/>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Discriminator loss</a:t>
            </a:r>
            <a:endParaRPr lang="en-US" sz="1200">
              <a:cs typeface="Calibri Light"/>
            </a:endParaRPr>
          </a:p>
        </p:txBody>
      </p:sp>
      <p:sp>
        <p:nvSpPr>
          <p:cNvPr id="29" name="Title 1">
            <a:extLst>
              <a:ext uri="{FF2B5EF4-FFF2-40B4-BE49-F238E27FC236}">
                <a16:creationId xmlns:a16="http://schemas.microsoft.com/office/drawing/2014/main" id="{57A4DE52-1634-D3BE-7511-7CE014F96374}"/>
              </a:ext>
            </a:extLst>
          </p:cNvPr>
          <p:cNvSpPr txBox="1">
            <a:spLocks/>
          </p:cNvSpPr>
          <p:nvPr/>
        </p:nvSpPr>
        <p:spPr>
          <a:xfrm>
            <a:off x="3009353" y="1337484"/>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GAN  loss</a:t>
            </a:r>
            <a:endParaRPr lang="en-US" sz="1200">
              <a:cs typeface="Calibri Light"/>
            </a:endParaRPr>
          </a:p>
        </p:txBody>
      </p:sp>
      <p:sp>
        <p:nvSpPr>
          <p:cNvPr id="30" name="Title 1">
            <a:extLst>
              <a:ext uri="{FF2B5EF4-FFF2-40B4-BE49-F238E27FC236}">
                <a16:creationId xmlns:a16="http://schemas.microsoft.com/office/drawing/2014/main" id="{4CC0B9AB-9CE0-F9FC-FAFF-83815F8B278B}"/>
              </a:ext>
            </a:extLst>
          </p:cNvPr>
          <p:cNvSpPr txBox="1">
            <a:spLocks/>
          </p:cNvSpPr>
          <p:nvPr/>
        </p:nvSpPr>
        <p:spPr>
          <a:xfrm>
            <a:off x="999439"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L1 loss</a:t>
            </a:r>
            <a:endParaRPr lang="en-US" sz="1200">
              <a:cs typeface="Calibri Light"/>
            </a:endParaRPr>
          </a:p>
        </p:txBody>
      </p:sp>
      <p:sp>
        <p:nvSpPr>
          <p:cNvPr id="31" name="Title 1">
            <a:extLst>
              <a:ext uri="{FF2B5EF4-FFF2-40B4-BE49-F238E27FC236}">
                <a16:creationId xmlns:a16="http://schemas.microsoft.com/office/drawing/2014/main" id="{978B7942-D245-0AD2-F753-B9D2EE39F3CE}"/>
              </a:ext>
            </a:extLst>
          </p:cNvPr>
          <p:cNvSpPr txBox="1">
            <a:spLocks/>
          </p:cNvSpPr>
          <p:nvPr/>
        </p:nvSpPr>
        <p:spPr>
          <a:xfrm>
            <a:off x="3086656"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total  loss</a:t>
            </a:r>
            <a:endParaRPr lang="en-US" sz="1200">
              <a:cs typeface="Calibri Light"/>
            </a:endParaRPr>
          </a:p>
        </p:txBody>
      </p:sp>
    </p:spTree>
    <p:extLst>
      <p:ext uri="{BB962C8B-B14F-4D97-AF65-F5344CB8AC3E}">
        <p14:creationId xmlns:p14="http://schemas.microsoft.com/office/powerpoint/2010/main" val="2157624144"/>
      </p:ext>
    </p:extLst>
  </p:cSld>
  <p:clrMapOvr>
    <a:masterClrMapping/>
  </p:clrMapOvr>
  <mc:AlternateContent xmlns:mc="http://schemas.openxmlformats.org/markup-compatibility/2006" xmlns:p14="http://schemas.microsoft.com/office/powerpoint/2010/main">
    <mc:Choice Requires="p14">
      <p:transition spd="slow" p14:dur="2000" advTm="40869"/>
    </mc:Choice>
    <mc:Fallback xmlns="">
      <p:transition spd="slow" advTm="408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0FDA1-1729-CCC6-DC88-FA88370413EE}"/>
              </a:ext>
            </a:extLst>
          </p:cNvPr>
          <p:cNvSpPr>
            <a:spLocks noGrp="1"/>
          </p:cNvSpPr>
          <p:nvPr>
            <p:ph type="title"/>
          </p:nvPr>
        </p:nvSpPr>
        <p:spPr>
          <a:xfrm>
            <a:off x="1117605" y="682321"/>
            <a:ext cx="3849274" cy="393177"/>
          </a:xfrm>
        </p:spPr>
        <p:txBody>
          <a:bodyPr vert="horz" lIns="91440" tIns="45720" rIns="91440" bIns="45720" rtlCol="0" anchor="b">
            <a:normAutofit/>
          </a:bodyPr>
          <a:lstStyle/>
          <a:p>
            <a:pPr algn="ctr"/>
            <a:r>
              <a:rPr lang="en-US" sz="1600">
                <a:solidFill>
                  <a:schemeClr val="bg1">
                    <a:alpha val="50000"/>
                  </a:schemeClr>
                </a:solidFill>
              </a:rPr>
              <a:t>Dataset: Aerial views</a:t>
            </a:r>
            <a:endParaRPr lang="en-US" sz="1600" kern="1200">
              <a:solidFill>
                <a:schemeClr val="bg1">
                  <a:alpha val="50000"/>
                </a:schemeClr>
              </a:solidFill>
              <a:latin typeface="+mj-lt"/>
              <a:ea typeface="+mj-ea"/>
              <a:cs typeface="+mj-cs"/>
            </a:endParaRPr>
          </a:p>
        </p:txBody>
      </p:sp>
      <p:sp>
        <p:nvSpPr>
          <p:cNvPr id="27" name="ZoneTexte 26">
            <a:extLst>
              <a:ext uri="{FF2B5EF4-FFF2-40B4-BE49-F238E27FC236}">
                <a16:creationId xmlns:a16="http://schemas.microsoft.com/office/drawing/2014/main" id="{1A13B72A-01BB-435A-09D1-765D94DF32D9}"/>
              </a:ext>
            </a:extLst>
          </p:cNvPr>
          <p:cNvSpPr txBox="1"/>
          <p:nvPr/>
        </p:nvSpPr>
        <p:spPr>
          <a:xfrm>
            <a:off x="1217925" y="1202368"/>
            <a:ext cx="3648635" cy="44944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Aft>
                <a:spcPts val="600"/>
              </a:spcAft>
            </a:pPr>
            <a:endParaRPr lang="en-US" sz="2000" b="1">
              <a:solidFill>
                <a:schemeClr val="bg1"/>
              </a:solidFill>
              <a:cs typeface="Calibri" panose="020F0502020204030204"/>
            </a:endParaRPr>
          </a:p>
        </p:txBody>
      </p:sp>
      <p:pic>
        <p:nvPicPr>
          <p:cNvPr id="4" name="Image 10" descr="Une image contenant texte&#10;&#10;Description générée automatiquement">
            <a:extLst>
              <a:ext uri="{FF2B5EF4-FFF2-40B4-BE49-F238E27FC236}">
                <a16:creationId xmlns:a16="http://schemas.microsoft.com/office/drawing/2014/main" id="{109ECADF-53B9-D4C8-232C-3C422D9D0F05}"/>
              </a:ext>
            </a:extLst>
          </p:cNvPr>
          <p:cNvPicPr>
            <a:picLocks noChangeAspect="1"/>
          </p:cNvPicPr>
          <p:nvPr/>
        </p:nvPicPr>
        <p:blipFill>
          <a:blip r:embed="rId3"/>
          <a:stretch>
            <a:fillRect/>
          </a:stretch>
        </p:blipFill>
        <p:spPr>
          <a:xfrm>
            <a:off x="7096664" y="683027"/>
            <a:ext cx="3447690" cy="1106852"/>
          </a:xfrm>
          <a:prstGeom prst="rect">
            <a:avLst/>
          </a:prstGeom>
        </p:spPr>
      </p:pic>
      <p:pic>
        <p:nvPicPr>
          <p:cNvPr id="11" name="Image 11" descr="Une image contenant diagramme&#10;&#10;Description générée automatiquement">
            <a:extLst>
              <a:ext uri="{FF2B5EF4-FFF2-40B4-BE49-F238E27FC236}">
                <a16:creationId xmlns:a16="http://schemas.microsoft.com/office/drawing/2014/main" id="{8DD4760D-E923-CA70-53A2-1D75A5386BD0}"/>
              </a:ext>
            </a:extLst>
          </p:cNvPr>
          <p:cNvPicPr>
            <a:picLocks noChangeAspect="1"/>
          </p:cNvPicPr>
          <p:nvPr/>
        </p:nvPicPr>
        <p:blipFill>
          <a:blip r:embed="rId4"/>
          <a:stretch>
            <a:fillRect/>
          </a:stretch>
        </p:blipFill>
        <p:spPr>
          <a:xfrm>
            <a:off x="7096664" y="1775706"/>
            <a:ext cx="3447690" cy="1106852"/>
          </a:xfrm>
          <a:prstGeom prst="rect">
            <a:avLst/>
          </a:prstGeom>
        </p:spPr>
      </p:pic>
      <p:pic>
        <p:nvPicPr>
          <p:cNvPr id="12" name="Image 12" descr="Une image contenant carte&#10;&#10;Description générée automatiquement">
            <a:extLst>
              <a:ext uri="{FF2B5EF4-FFF2-40B4-BE49-F238E27FC236}">
                <a16:creationId xmlns:a16="http://schemas.microsoft.com/office/drawing/2014/main" id="{BB19AEA2-EB6E-09C1-A923-853FC562CA18}"/>
              </a:ext>
            </a:extLst>
          </p:cNvPr>
          <p:cNvPicPr>
            <a:picLocks noChangeAspect="1"/>
          </p:cNvPicPr>
          <p:nvPr/>
        </p:nvPicPr>
        <p:blipFill>
          <a:blip r:embed="rId5"/>
          <a:stretch>
            <a:fillRect/>
          </a:stretch>
        </p:blipFill>
        <p:spPr>
          <a:xfrm>
            <a:off x="7096664" y="2854008"/>
            <a:ext cx="3447690" cy="1135606"/>
          </a:xfrm>
          <a:prstGeom prst="rect">
            <a:avLst/>
          </a:prstGeom>
        </p:spPr>
      </p:pic>
      <p:pic>
        <p:nvPicPr>
          <p:cNvPr id="13" name="Image 13">
            <a:extLst>
              <a:ext uri="{FF2B5EF4-FFF2-40B4-BE49-F238E27FC236}">
                <a16:creationId xmlns:a16="http://schemas.microsoft.com/office/drawing/2014/main" id="{6136637E-7DEB-1E22-A276-CC696B963C53}"/>
              </a:ext>
            </a:extLst>
          </p:cNvPr>
          <p:cNvPicPr>
            <a:picLocks noChangeAspect="1"/>
          </p:cNvPicPr>
          <p:nvPr/>
        </p:nvPicPr>
        <p:blipFill>
          <a:blip r:embed="rId6"/>
          <a:stretch>
            <a:fillRect/>
          </a:stretch>
        </p:blipFill>
        <p:spPr>
          <a:xfrm>
            <a:off x="7096664" y="3975441"/>
            <a:ext cx="3447690" cy="1106852"/>
          </a:xfrm>
          <a:prstGeom prst="rect">
            <a:avLst/>
          </a:prstGeom>
        </p:spPr>
      </p:pic>
      <p:pic>
        <p:nvPicPr>
          <p:cNvPr id="14" name="Image 14" descr="Une image contenant texte&#10;&#10;Description générée automatiquement">
            <a:extLst>
              <a:ext uri="{FF2B5EF4-FFF2-40B4-BE49-F238E27FC236}">
                <a16:creationId xmlns:a16="http://schemas.microsoft.com/office/drawing/2014/main" id="{69A4F382-1375-490B-E9D2-144AFCD29D63}"/>
              </a:ext>
            </a:extLst>
          </p:cNvPr>
          <p:cNvPicPr>
            <a:picLocks noChangeAspect="1"/>
          </p:cNvPicPr>
          <p:nvPr/>
        </p:nvPicPr>
        <p:blipFill>
          <a:blip r:embed="rId7"/>
          <a:stretch>
            <a:fillRect/>
          </a:stretch>
        </p:blipFill>
        <p:spPr>
          <a:xfrm>
            <a:off x="7096664" y="5053742"/>
            <a:ext cx="3447690" cy="1121229"/>
          </a:xfrm>
          <a:prstGeom prst="rect">
            <a:avLst/>
          </a:prstGeom>
        </p:spPr>
      </p:pic>
      <p:sp>
        <p:nvSpPr>
          <p:cNvPr id="5" name="TextBox 4">
            <a:extLst>
              <a:ext uri="{FF2B5EF4-FFF2-40B4-BE49-F238E27FC236}">
                <a16:creationId xmlns:a16="http://schemas.microsoft.com/office/drawing/2014/main" id="{D9C55259-E436-CC34-D68B-98EA3F4D4842}"/>
              </a:ext>
            </a:extLst>
          </p:cNvPr>
          <p:cNvSpPr txBox="1"/>
          <p:nvPr/>
        </p:nvSpPr>
        <p:spPr>
          <a:xfrm>
            <a:off x="736215" y="169039"/>
            <a:ext cx="4814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FFFFFF"/>
                </a:solidFill>
                <a:cs typeface="Calibri"/>
              </a:rPr>
              <a:t>Results: Map to Satellite </a:t>
            </a:r>
            <a:endParaRPr lang="en-US">
              <a:solidFill>
                <a:srgbClr val="FFFFFF"/>
              </a:solidFill>
              <a:cs typeface="Calibri"/>
            </a:endParaRPr>
          </a:p>
        </p:txBody>
      </p:sp>
      <p:sp>
        <p:nvSpPr>
          <p:cNvPr id="20" name="Title 1">
            <a:extLst>
              <a:ext uri="{FF2B5EF4-FFF2-40B4-BE49-F238E27FC236}">
                <a16:creationId xmlns:a16="http://schemas.microsoft.com/office/drawing/2014/main" id="{DCE076DC-350D-20BE-A578-0C892819C865}"/>
              </a:ext>
            </a:extLst>
          </p:cNvPr>
          <p:cNvSpPr txBox="1">
            <a:spLocks/>
          </p:cNvSpPr>
          <p:nvPr/>
        </p:nvSpPr>
        <p:spPr>
          <a:xfrm>
            <a:off x="1016005" y="1343006"/>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Discriminator loss</a:t>
            </a:r>
            <a:endParaRPr lang="en-US" sz="1200">
              <a:cs typeface="Calibri Light"/>
            </a:endParaRPr>
          </a:p>
        </p:txBody>
      </p:sp>
      <p:sp>
        <p:nvSpPr>
          <p:cNvPr id="22" name="Title 1">
            <a:extLst>
              <a:ext uri="{FF2B5EF4-FFF2-40B4-BE49-F238E27FC236}">
                <a16:creationId xmlns:a16="http://schemas.microsoft.com/office/drawing/2014/main" id="{C381F155-7FBA-388B-2C68-151608404EB6}"/>
              </a:ext>
            </a:extLst>
          </p:cNvPr>
          <p:cNvSpPr txBox="1">
            <a:spLocks/>
          </p:cNvSpPr>
          <p:nvPr/>
        </p:nvSpPr>
        <p:spPr>
          <a:xfrm>
            <a:off x="3009353" y="1337484"/>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GAN  loss</a:t>
            </a:r>
            <a:endParaRPr lang="en-US" sz="1200">
              <a:cs typeface="Calibri Light"/>
            </a:endParaRPr>
          </a:p>
        </p:txBody>
      </p:sp>
      <p:sp>
        <p:nvSpPr>
          <p:cNvPr id="24" name="Title 1">
            <a:extLst>
              <a:ext uri="{FF2B5EF4-FFF2-40B4-BE49-F238E27FC236}">
                <a16:creationId xmlns:a16="http://schemas.microsoft.com/office/drawing/2014/main" id="{B837E4FB-7AB4-A2D0-B1A0-F5B72F32149F}"/>
              </a:ext>
            </a:extLst>
          </p:cNvPr>
          <p:cNvSpPr txBox="1">
            <a:spLocks/>
          </p:cNvSpPr>
          <p:nvPr/>
        </p:nvSpPr>
        <p:spPr>
          <a:xfrm>
            <a:off x="999439"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L1 loss</a:t>
            </a:r>
            <a:endParaRPr lang="en-US" sz="1200">
              <a:cs typeface="Calibri Light"/>
            </a:endParaRPr>
          </a:p>
        </p:txBody>
      </p:sp>
      <p:sp>
        <p:nvSpPr>
          <p:cNvPr id="26" name="Title 1">
            <a:extLst>
              <a:ext uri="{FF2B5EF4-FFF2-40B4-BE49-F238E27FC236}">
                <a16:creationId xmlns:a16="http://schemas.microsoft.com/office/drawing/2014/main" id="{E8C81D55-0A48-F367-2256-63EDC2C03F96}"/>
              </a:ext>
            </a:extLst>
          </p:cNvPr>
          <p:cNvSpPr txBox="1">
            <a:spLocks/>
          </p:cNvSpPr>
          <p:nvPr/>
        </p:nvSpPr>
        <p:spPr>
          <a:xfrm>
            <a:off x="3086656"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total  loss</a:t>
            </a:r>
            <a:endParaRPr lang="en-US" sz="1200">
              <a:cs typeface="Calibri Light"/>
            </a:endParaRPr>
          </a:p>
        </p:txBody>
      </p:sp>
      <p:sp>
        <p:nvSpPr>
          <p:cNvPr id="35" name="TextBox 34">
            <a:extLst>
              <a:ext uri="{FF2B5EF4-FFF2-40B4-BE49-F238E27FC236}">
                <a16:creationId xmlns:a16="http://schemas.microsoft.com/office/drawing/2014/main" id="{056D9F1B-D256-434C-B85B-78B69AD71776}"/>
              </a:ext>
            </a:extLst>
          </p:cNvPr>
          <p:cNvSpPr txBox="1"/>
          <p:nvPr/>
        </p:nvSpPr>
        <p:spPr>
          <a:xfrm>
            <a:off x="750073" y="1712785"/>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37" name="Graphic 37">
            <a:extLst>
              <a:ext uri="{FF2B5EF4-FFF2-40B4-BE49-F238E27FC236}">
                <a16:creationId xmlns:a16="http://schemas.microsoft.com/office/drawing/2014/main" id="{C3A6779A-0CDB-F7B2-20D3-2AAA3B7A7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680" y="1871287"/>
            <a:ext cx="2285999" cy="1383145"/>
          </a:xfrm>
          <a:prstGeom prst="rect">
            <a:avLst/>
          </a:prstGeom>
        </p:spPr>
      </p:pic>
      <p:sp>
        <p:nvSpPr>
          <p:cNvPr id="38" name="TextBox 37">
            <a:extLst>
              <a:ext uri="{FF2B5EF4-FFF2-40B4-BE49-F238E27FC236}">
                <a16:creationId xmlns:a16="http://schemas.microsoft.com/office/drawing/2014/main" id="{B2F3602B-AF04-3E59-849D-247C15E93E00}"/>
              </a:ext>
            </a:extLst>
          </p:cNvPr>
          <p:cNvSpPr txBox="1"/>
          <p:nvPr/>
        </p:nvSpPr>
        <p:spPr>
          <a:xfrm>
            <a:off x="3049827" y="1721114"/>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39" name="Graphic 37">
            <a:extLst>
              <a:ext uri="{FF2B5EF4-FFF2-40B4-BE49-F238E27FC236}">
                <a16:creationId xmlns:a16="http://schemas.microsoft.com/office/drawing/2014/main" id="{449BFAE7-99CE-12C7-E700-3D26DF7ED4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264" y="1871286"/>
            <a:ext cx="2282189" cy="1383145"/>
          </a:xfrm>
          <a:prstGeom prst="rect">
            <a:avLst/>
          </a:prstGeom>
        </p:spPr>
      </p:pic>
      <p:sp>
        <p:nvSpPr>
          <p:cNvPr id="40" name="TextBox 39">
            <a:extLst>
              <a:ext uri="{FF2B5EF4-FFF2-40B4-BE49-F238E27FC236}">
                <a16:creationId xmlns:a16="http://schemas.microsoft.com/office/drawing/2014/main" id="{E1BFEE36-E2A2-3A17-DD60-C6D9EF661915}"/>
              </a:ext>
            </a:extLst>
          </p:cNvPr>
          <p:cNvSpPr txBox="1"/>
          <p:nvPr/>
        </p:nvSpPr>
        <p:spPr>
          <a:xfrm>
            <a:off x="750888" y="4032250"/>
            <a:ext cx="2298700" cy="17002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41" name="Graphic 37">
            <a:extLst>
              <a:ext uri="{FF2B5EF4-FFF2-40B4-BE49-F238E27FC236}">
                <a16:creationId xmlns:a16="http://schemas.microsoft.com/office/drawing/2014/main" id="{176F380D-F706-A315-B431-32B54B8291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3424" y="4177606"/>
            <a:ext cx="2282189" cy="1383145"/>
          </a:xfrm>
          <a:prstGeom prst="rect">
            <a:avLst/>
          </a:prstGeom>
        </p:spPr>
      </p:pic>
      <p:sp>
        <p:nvSpPr>
          <p:cNvPr id="42" name="TextBox 41">
            <a:extLst>
              <a:ext uri="{FF2B5EF4-FFF2-40B4-BE49-F238E27FC236}">
                <a16:creationId xmlns:a16="http://schemas.microsoft.com/office/drawing/2014/main" id="{53D1B8EF-F88C-23F5-C82B-1620416611DF}"/>
              </a:ext>
            </a:extLst>
          </p:cNvPr>
          <p:cNvSpPr txBox="1"/>
          <p:nvPr/>
        </p:nvSpPr>
        <p:spPr>
          <a:xfrm>
            <a:off x="3043261" y="4031028"/>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43" name="Graphic 37">
            <a:extLst>
              <a:ext uri="{FF2B5EF4-FFF2-40B4-BE49-F238E27FC236}">
                <a16:creationId xmlns:a16="http://schemas.microsoft.com/office/drawing/2014/main" id="{262B56CF-4BF5-3774-E65F-85D8F3A3FB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09263" y="4187766"/>
            <a:ext cx="2282189" cy="1383144"/>
          </a:xfrm>
          <a:prstGeom prst="rect">
            <a:avLst/>
          </a:prstGeom>
        </p:spPr>
      </p:pic>
      <p:sp>
        <p:nvSpPr>
          <p:cNvPr id="45" name="TextBox 44">
            <a:extLst>
              <a:ext uri="{FF2B5EF4-FFF2-40B4-BE49-F238E27FC236}">
                <a16:creationId xmlns:a16="http://schemas.microsoft.com/office/drawing/2014/main" id="{CBC89D44-4155-90EB-3495-616FA68B02EF}"/>
              </a:ext>
            </a:extLst>
          </p:cNvPr>
          <p:cNvSpPr txBox="1"/>
          <p:nvPr/>
        </p:nvSpPr>
        <p:spPr>
          <a:xfrm>
            <a:off x="7185833" y="6269855"/>
            <a:ext cx="32578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2">
                    <a:lumMod val="75000"/>
                  </a:schemeClr>
                </a:solidFill>
                <a:ea typeface="+mn-lt"/>
                <a:cs typeface="+mn-lt"/>
              </a:rPr>
              <a:t>outputs obtained with </a:t>
            </a:r>
            <a:r>
              <a:rPr lang="en-US" sz="1200" dirty="0" err="1">
                <a:solidFill>
                  <a:schemeClr val="bg2">
                    <a:lumMod val="75000"/>
                  </a:schemeClr>
                </a:solidFill>
                <a:ea typeface="+mn-lt"/>
                <a:cs typeface="+mn-lt"/>
              </a:rPr>
              <a:t>cGAN</a:t>
            </a:r>
            <a:r>
              <a:rPr lang="en-US" sz="1200" dirty="0">
                <a:solidFill>
                  <a:schemeClr val="bg2">
                    <a:lumMod val="75000"/>
                  </a:schemeClr>
                </a:solidFill>
                <a:ea typeface="+mn-lt"/>
                <a:cs typeface="+mn-lt"/>
              </a:rPr>
              <a:t> after 36 epochs</a:t>
            </a:r>
            <a:endParaRPr lang="en-GB" sz="1200" dirty="0">
              <a:solidFill>
                <a:schemeClr val="bg2">
                  <a:lumMod val="75000"/>
                </a:schemeClr>
              </a:solidFill>
              <a:ea typeface="+mn-lt"/>
              <a:cs typeface="+mn-lt"/>
            </a:endParaRPr>
          </a:p>
          <a:p>
            <a:pPr algn="l"/>
            <a:endParaRPr lang="en-GB" sz="1200">
              <a:solidFill>
                <a:srgbClr val="FFFFFF"/>
              </a:solidFill>
              <a:ea typeface="+mn-lt"/>
              <a:cs typeface="+mn-lt"/>
            </a:endParaRPr>
          </a:p>
        </p:txBody>
      </p:sp>
    </p:spTree>
    <p:extLst>
      <p:ext uri="{BB962C8B-B14F-4D97-AF65-F5344CB8AC3E}">
        <p14:creationId xmlns:p14="http://schemas.microsoft.com/office/powerpoint/2010/main" val="2870411877"/>
      </p:ext>
    </p:extLst>
  </p:cSld>
  <p:clrMapOvr>
    <a:masterClrMapping/>
  </p:clrMapOvr>
  <mc:AlternateContent xmlns:mc="http://schemas.openxmlformats.org/markup-compatibility/2006" xmlns:p14="http://schemas.microsoft.com/office/powerpoint/2010/main">
    <mc:Choice Requires="p14">
      <p:transition spd="slow" p14:dur="2000" advTm="26627"/>
    </mc:Choice>
    <mc:Fallback xmlns="">
      <p:transition spd="slow" advTm="2662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AE76-660F-9A1F-F1F1-5BD5C420F729}"/>
              </a:ext>
            </a:extLst>
          </p:cNvPr>
          <p:cNvSpPr>
            <a:spLocks noGrp="1"/>
          </p:cNvSpPr>
          <p:nvPr>
            <p:ph type="title"/>
          </p:nvPr>
        </p:nvSpPr>
        <p:spPr/>
        <p:txBody>
          <a:bodyPr/>
          <a:lstStyle/>
          <a:p>
            <a:r>
              <a:rPr lang="en-GB">
                <a:cs typeface="Calibri Light"/>
              </a:rPr>
              <a:t>Introduction: I</a:t>
            </a:r>
            <a:r>
              <a:rPr lang="en-GB">
                <a:ea typeface="+mj-lt"/>
                <a:cs typeface="+mj-lt"/>
              </a:rPr>
              <a:t>mage-to-image translation</a:t>
            </a:r>
            <a:endParaRPr lang="en-GB">
              <a:cs typeface="Calibri Light"/>
            </a:endParaRPr>
          </a:p>
        </p:txBody>
      </p:sp>
      <p:sp>
        <p:nvSpPr>
          <p:cNvPr id="3" name="Content Placeholder 2">
            <a:extLst>
              <a:ext uri="{FF2B5EF4-FFF2-40B4-BE49-F238E27FC236}">
                <a16:creationId xmlns:a16="http://schemas.microsoft.com/office/drawing/2014/main" id="{653BEAAC-9CE2-3942-D371-37E9390DFF09}"/>
              </a:ext>
            </a:extLst>
          </p:cNvPr>
          <p:cNvSpPr>
            <a:spLocks noGrp="1"/>
          </p:cNvSpPr>
          <p:nvPr>
            <p:ph idx="1"/>
          </p:nvPr>
        </p:nvSpPr>
        <p:spPr>
          <a:xfrm>
            <a:off x="838200" y="1609965"/>
            <a:ext cx="10515600" cy="5242732"/>
          </a:xfrm>
        </p:spPr>
        <p:txBody>
          <a:bodyPr vert="horz" lIns="91440" tIns="45720" rIns="91440" bIns="45720" rtlCol="0" anchor="t">
            <a:normAutofit fontScale="92500" lnSpcReduction="10000"/>
          </a:bodyPr>
          <a:lstStyle/>
          <a:p>
            <a:r>
              <a:rPr lang="en-GB">
                <a:ea typeface="+mn-lt"/>
                <a:cs typeface="+mn-lt"/>
              </a:rPr>
              <a:t>Converting occurrences between </a:t>
            </a:r>
            <a:br>
              <a:rPr lang="en-GB">
                <a:ea typeface="+mn-lt"/>
                <a:cs typeface="+mn-lt"/>
              </a:rPr>
            </a:br>
            <a:r>
              <a:rPr lang="en-GB">
                <a:ea typeface="+mn-lt"/>
                <a:cs typeface="+mn-lt"/>
              </a:rPr>
              <a:t>two visual domains</a:t>
            </a:r>
          </a:p>
          <a:p>
            <a:pPr lvl="1"/>
            <a:r>
              <a:rPr lang="en-GB" sz="2000">
                <a:solidFill>
                  <a:srgbClr val="595959"/>
                </a:solidFill>
                <a:latin typeface="Corbel"/>
              </a:rPr>
              <a:t>Applications </a:t>
            </a:r>
          </a:p>
          <a:p>
            <a:pPr lvl="2"/>
            <a:r>
              <a:rPr lang="en-GB">
                <a:ea typeface="+mn-lt"/>
                <a:cs typeface="+mn-lt"/>
              </a:rPr>
              <a:t>Style transfer</a:t>
            </a:r>
            <a:endParaRPr lang="en-GB">
              <a:solidFill>
                <a:srgbClr val="595959"/>
              </a:solidFill>
              <a:latin typeface="Corbel"/>
              <a:ea typeface="+mn-lt"/>
              <a:cs typeface="+mn-lt"/>
            </a:endParaRPr>
          </a:p>
          <a:p>
            <a:pPr lvl="2"/>
            <a:r>
              <a:rPr lang="en-GB">
                <a:ea typeface="+mn-lt"/>
                <a:cs typeface="+mn-lt"/>
              </a:rPr>
              <a:t>Restoration and image inpainting</a:t>
            </a:r>
            <a:endParaRPr lang="en-GB">
              <a:solidFill>
                <a:srgbClr val="595959"/>
              </a:solidFill>
              <a:latin typeface="Corbel"/>
              <a:ea typeface="+mn-lt"/>
              <a:cs typeface="+mn-lt"/>
            </a:endParaRPr>
          </a:p>
          <a:p>
            <a:pPr lvl="2"/>
            <a:r>
              <a:rPr lang="en-GB">
                <a:ea typeface="+mn-lt"/>
                <a:cs typeface="+mn-lt"/>
              </a:rPr>
              <a:t>Image synthesis</a:t>
            </a:r>
            <a:endParaRPr lang="en-GB">
              <a:solidFill>
                <a:srgbClr val="595959"/>
              </a:solidFill>
              <a:latin typeface="Corbel"/>
              <a:ea typeface="+mn-lt"/>
              <a:cs typeface="+mn-lt"/>
            </a:endParaRPr>
          </a:p>
          <a:p>
            <a:pPr lvl="2"/>
            <a:r>
              <a:rPr lang="en-GB">
                <a:ea typeface="+mn-lt"/>
                <a:cs typeface="+mn-lt"/>
              </a:rPr>
              <a:t>Resolution enhancement</a:t>
            </a:r>
          </a:p>
          <a:p>
            <a:r>
              <a:rPr lang="en-GB">
                <a:ea typeface="+mn-lt"/>
                <a:cs typeface="+mn-lt"/>
              </a:rPr>
              <a:t>The datasets we used</a:t>
            </a:r>
          </a:p>
          <a:p>
            <a:pPr lvl="1"/>
            <a:r>
              <a:rPr lang="en-GB" sz="2000">
                <a:solidFill>
                  <a:srgbClr val="595959"/>
                </a:solidFill>
                <a:latin typeface="Corbel"/>
              </a:rPr>
              <a:t>Semantic to photo translations </a:t>
            </a:r>
          </a:p>
          <a:p>
            <a:pPr lvl="2"/>
            <a:r>
              <a:rPr lang="en-GB">
                <a:ea typeface="+mn-lt"/>
                <a:cs typeface="+mn-lt"/>
              </a:rPr>
              <a:t>Facades to photos</a:t>
            </a:r>
            <a:endParaRPr lang="en-GB">
              <a:cs typeface="Calibri"/>
            </a:endParaRPr>
          </a:p>
          <a:p>
            <a:pPr lvl="2"/>
            <a:r>
              <a:rPr lang="en-GB">
                <a:ea typeface="+mn-lt"/>
                <a:cs typeface="+mn-lt"/>
              </a:rPr>
              <a:t>Satellite to maps</a:t>
            </a:r>
          </a:p>
          <a:p>
            <a:pPr lvl="1"/>
            <a:r>
              <a:rPr lang="en-GB" sz="2000">
                <a:solidFill>
                  <a:srgbClr val="595959"/>
                </a:solidFill>
                <a:latin typeface="Corbel"/>
              </a:rPr>
              <a:t>Applications</a:t>
            </a:r>
          </a:p>
          <a:p>
            <a:pPr lvl="2"/>
            <a:r>
              <a:rPr lang="en-GB">
                <a:ea typeface="+mn-lt"/>
                <a:cs typeface="+mn-lt"/>
              </a:rPr>
              <a:t>Data augmentation</a:t>
            </a:r>
          </a:p>
          <a:p>
            <a:pPr lvl="2"/>
            <a:r>
              <a:rPr lang="en-GB">
                <a:ea typeface="+mn-lt"/>
                <a:cs typeface="+mn-lt"/>
              </a:rPr>
              <a:t>Image editing</a:t>
            </a:r>
          </a:p>
          <a:p>
            <a:pPr lvl="2"/>
            <a:r>
              <a:rPr lang="en-GB">
                <a:ea typeface="+mn-lt"/>
                <a:cs typeface="+mn-lt"/>
              </a:rPr>
              <a:t>Visualization (design, architecture, etc)</a:t>
            </a:r>
          </a:p>
          <a:p>
            <a:pPr lvl="2"/>
            <a:r>
              <a:rPr lang="en-GB">
                <a:ea typeface="+mn-lt"/>
                <a:cs typeface="+mn-lt"/>
              </a:rPr>
              <a:t>Animation (animated films, games, etc.)</a:t>
            </a:r>
          </a:p>
        </p:txBody>
      </p:sp>
      <p:pic>
        <p:nvPicPr>
          <p:cNvPr id="4" name="Image 4" descr="Une image contenant texte, immeuble&#10;&#10;Description générée automatiquement">
            <a:extLst>
              <a:ext uri="{FF2B5EF4-FFF2-40B4-BE49-F238E27FC236}">
                <a16:creationId xmlns:a16="http://schemas.microsoft.com/office/drawing/2014/main" id="{3D65A6E3-C198-9A10-ABE1-A4DD533B25DC}"/>
              </a:ext>
            </a:extLst>
          </p:cNvPr>
          <p:cNvPicPr>
            <a:picLocks noChangeAspect="1"/>
          </p:cNvPicPr>
          <p:nvPr/>
        </p:nvPicPr>
        <p:blipFill>
          <a:blip r:embed="rId2"/>
          <a:stretch>
            <a:fillRect/>
          </a:stretch>
        </p:blipFill>
        <p:spPr>
          <a:xfrm>
            <a:off x="7714891" y="2011176"/>
            <a:ext cx="3648974" cy="1671081"/>
          </a:xfrm>
          <a:prstGeom prst="rect">
            <a:avLst/>
          </a:prstGeom>
        </p:spPr>
      </p:pic>
      <p:pic>
        <p:nvPicPr>
          <p:cNvPr id="5" name="Image 5" descr="Une image contenant texte&#10;&#10;Description générée automatiquement">
            <a:extLst>
              <a:ext uri="{FF2B5EF4-FFF2-40B4-BE49-F238E27FC236}">
                <a16:creationId xmlns:a16="http://schemas.microsoft.com/office/drawing/2014/main" id="{C87CD7A8-97FE-F6AC-FEF3-EF9275A7BB68}"/>
              </a:ext>
            </a:extLst>
          </p:cNvPr>
          <p:cNvPicPr>
            <a:picLocks noChangeAspect="1"/>
          </p:cNvPicPr>
          <p:nvPr/>
        </p:nvPicPr>
        <p:blipFill>
          <a:blip r:embed="rId3"/>
          <a:stretch>
            <a:fillRect/>
          </a:stretch>
        </p:blipFill>
        <p:spPr>
          <a:xfrm>
            <a:off x="7714891" y="4287315"/>
            <a:ext cx="3663350" cy="1647670"/>
          </a:xfrm>
          <a:prstGeom prst="rect">
            <a:avLst/>
          </a:prstGeom>
        </p:spPr>
      </p:pic>
      <p:sp>
        <p:nvSpPr>
          <p:cNvPr id="6" name="ZoneTexte 5">
            <a:extLst>
              <a:ext uri="{FF2B5EF4-FFF2-40B4-BE49-F238E27FC236}">
                <a16:creationId xmlns:a16="http://schemas.microsoft.com/office/drawing/2014/main" id="{B550E2A3-DC41-813C-A050-B5832901AF8D}"/>
              </a:ext>
            </a:extLst>
          </p:cNvPr>
          <p:cNvSpPr txBox="1"/>
          <p:nvPr/>
        </p:nvSpPr>
        <p:spPr>
          <a:xfrm>
            <a:off x="8155399" y="16046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cs typeface="Calibri"/>
              </a:rPr>
              <a:t>Satellite to </a:t>
            </a:r>
            <a:r>
              <a:rPr lang="fr-FR" b="1" err="1">
                <a:cs typeface="Calibri"/>
              </a:rPr>
              <a:t>map</a:t>
            </a:r>
          </a:p>
        </p:txBody>
      </p:sp>
      <p:sp>
        <p:nvSpPr>
          <p:cNvPr id="7" name="ZoneTexte 6">
            <a:extLst>
              <a:ext uri="{FF2B5EF4-FFF2-40B4-BE49-F238E27FC236}">
                <a16:creationId xmlns:a16="http://schemas.microsoft.com/office/drawing/2014/main" id="{2808155C-16BD-914C-8A2C-F37C5EAB48E5}"/>
              </a:ext>
            </a:extLst>
          </p:cNvPr>
          <p:cNvSpPr txBox="1"/>
          <p:nvPr/>
        </p:nvSpPr>
        <p:spPr>
          <a:xfrm>
            <a:off x="8169776" y="38618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err="1">
                <a:cs typeface="Calibri"/>
              </a:rPr>
              <a:t>Facade</a:t>
            </a:r>
            <a:r>
              <a:rPr lang="fr-FR" b="1">
                <a:cs typeface="Calibri"/>
              </a:rPr>
              <a:t> to photo</a:t>
            </a:r>
            <a:endParaRPr lang="fr-FR"/>
          </a:p>
        </p:txBody>
      </p:sp>
    </p:spTree>
    <p:extLst>
      <p:ext uri="{BB962C8B-B14F-4D97-AF65-F5344CB8AC3E}">
        <p14:creationId xmlns:p14="http://schemas.microsoft.com/office/powerpoint/2010/main" val="1118406496"/>
      </p:ext>
    </p:extLst>
  </p:cSld>
  <p:clrMapOvr>
    <a:masterClrMapping/>
  </p:clrMapOvr>
  <mc:AlternateContent xmlns:mc="http://schemas.openxmlformats.org/markup-compatibility/2006" xmlns:p14="http://schemas.microsoft.com/office/powerpoint/2010/main">
    <mc:Choice Requires="p14">
      <p:transition spd="slow" p14:dur="2000" advTm="34425"/>
    </mc:Choice>
    <mc:Fallback xmlns="">
      <p:transition spd="slow" advTm="344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0FDA1-1729-CCC6-DC88-FA88370413EE}"/>
              </a:ext>
            </a:extLst>
          </p:cNvPr>
          <p:cNvSpPr>
            <a:spLocks noGrp="1"/>
          </p:cNvSpPr>
          <p:nvPr>
            <p:ph type="title"/>
          </p:nvPr>
        </p:nvSpPr>
        <p:spPr>
          <a:xfrm>
            <a:off x="1117605" y="682321"/>
            <a:ext cx="3849274" cy="393177"/>
          </a:xfrm>
        </p:spPr>
        <p:txBody>
          <a:bodyPr vert="horz" lIns="91440" tIns="45720" rIns="91440" bIns="45720" rtlCol="0" anchor="b">
            <a:normAutofit/>
          </a:bodyPr>
          <a:lstStyle/>
          <a:p>
            <a:pPr algn="ctr"/>
            <a:r>
              <a:rPr lang="en-US" sz="1600">
                <a:solidFill>
                  <a:schemeClr val="bg1">
                    <a:alpha val="50000"/>
                  </a:schemeClr>
                </a:solidFill>
              </a:rPr>
              <a:t>Dataset: Aerial views</a:t>
            </a:r>
            <a:endParaRPr lang="en-US" sz="1600" kern="1200">
              <a:solidFill>
                <a:schemeClr val="bg1">
                  <a:alpha val="50000"/>
                </a:schemeClr>
              </a:solidFill>
              <a:latin typeface="+mj-lt"/>
              <a:ea typeface="+mj-ea"/>
              <a:cs typeface="+mj-cs"/>
            </a:endParaRPr>
          </a:p>
        </p:txBody>
      </p:sp>
      <p:sp>
        <p:nvSpPr>
          <p:cNvPr id="27" name="ZoneTexte 26">
            <a:extLst>
              <a:ext uri="{FF2B5EF4-FFF2-40B4-BE49-F238E27FC236}">
                <a16:creationId xmlns:a16="http://schemas.microsoft.com/office/drawing/2014/main" id="{1A13B72A-01BB-435A-09D1-765D94DF32D9}"/>
              </a:ext>
            </a:extLst>
          </p:cNvPr>
          <p:cNvSpPr txBox="1"/>
          <p:nvPr/>
        </p:nvSpPr>
        <p:spPr>
          <a:xfrm>
            <a:off x="1217925" y="1202368"/>
            <a:ext cx="3648635" cy="44944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Aft>
                <a:spcPts val="600"/>
              </a:spcAft>
            </a:pPr>
            <a:endParaRPr lang="en-US" sz="2000" b="1">
              <a:solidFill>
                <a:schemeClr val="bg1"/>
              </a:solidFill>
              <a:cs typeface="Calibri" panose="020F0502020204030204"/>
            </a:endParaRPr>
          </a:p>
        </p:txBody>
      </p:sp>
      <p:pic>
        <p:nvPicPr>
          <p:cNvPr id="4" name="Image 10" descr="Calendar&#10;&#10;Description automatically generated">
            <a:extLst>
              <a:ext uri="{FF2B5EF4-FFF2-40B4-BE49-F238E27FC236}">
                <a16:creationId xmlns:a16="http://schemas.microsoft.com/office/drawing/2014/main" id="{109ECADF-53B9-D4C8-232C-3C422D9D0F05}"/>
              </a:ext>
            </a:extLst>
          </p:cNvPr>
          <p:cNvPicPr>
            <a:picLocks noChangeAspect="1"/>
          </p:cNvPicPr>
          <p:nvPr/>
        </p:nvPicPr>
        <p:blipFill>
          <a:blip r:embed="rId3"/>
          <a:stretch>
            <a:fillRect/>
          </a:stretch>
        </p:blipFill>
        <p:spPr>
          <a:xfrm>
            <a:off x="7108825" y="682625"/>
            <a:ext cx="3406775" cy="1106488"/>
          </a:xfrm>
          <a:prstGeom prst="rect">
            <a:avLst/>
          </a:prstGeom>
        </p:spPr>
      </p:pic>
      <p:pic>
        <p:nvPicPr>
          <p:cNvPr id="11" name="Image 11">
            <a:extLst>
              <a:ext uri="{FF2B5EF4-FFF2-40B4-BE49-F238E27FC236}">
                <a16:creationId xmlns:a16="http://schemas.microsoft.com/office/drawing/2014/main" id="{8DD4760D-E923-CA70-53A2-1D75A5386BD0}"/>
              </a:ext>
            </a:extLst>
          </p:cNvPr>
          <p:cNvPicPr>
            <a:picLocks noChangeAspect="1"/>
          </p:cNvPicPr>
          <p:nvPr/>
        </p:nvPicPr>
        <p:blipFill>
          <a:blip r:embed="rId4"/>
          <a:stretch>
            <a:fillRect/>
          </a:stretch>
        </p:blipFill>
        <p:spPr>
          <a:xfrm>
            <a:off x="7108825" y="1776413"/>
            <a:ext cx="3406775" cy="1106488"/>
          </a:xfrm>
          <a:prstGeom prst="rect">
            <a:avLst/>
          </a:prstGeom>
        </p:spPr>
      </p:pic>
      <p:pic>
        <p:nvPicPr>
          <p:cNvPr id="12" name="Image 12">
            <a:extLst>
              <a:ext uri="{FF2B5EF4-FFF2-40B4-BE49-F238E27FC236}">
                <a16:creationId xmlns:a16="http://schemas.microsoft.com/office/drawing/2014/main" id="{BB19AEA2-EB6E-09C1-A923-853FC562CA18}"/>
              </a:ext>
            </a:extLst>
          </p:cNvPr>
          <p:cNvPicPr>
            <a:picLocks noChangeAspect="1"/>
          </p:cNvPicPr>
          <p:nvPr/>
        </p:nvPicPr>
        <p:blipFill>
          <a:blip r:embed="rId5"/>
          <a:stretch>
            <a:fillRect/>
          </a:stretch>
        </p:blipFill>
        <p:spPr>
          <a:xfrm>
            <a:off x="7108825" y="2870200"/>
            <a:ext cx="3406775" cy="1106488"/>
          </a:xfrm>
          <a:prstGeom prst="rect">
            <a:avLst/>
          </a:prstGeom>
        </p:spPr>
      </p:pic>
      <p:pic>
        <p:nvPicPr>
          <p:cNvPr id="13" name="Image 13" descr="Diagram&#10;&#10;Description automatically generated">
            <a:extLst>
              <a:ext uri="{FF2B5EF4-FFF2-40B4-BE49-F238E27FC236}">
                <a16:creationId xmlns:a16="http://schemas.microsoft.com/office/drawing/2014/main" id="{6136637E-7DEB-1E22-A276-CC696B963C53}"/>
              </a:ext>
            </a:extLst>
          </p:cNvPr>
          <p:cNvPicPr>
            <a:picLocks noChangeAspect="1"/>
          </p:cNvPicPr>
          <p:nvPr/>
        </p:nvPicPr>
        <p:blipFill>
          <a:blip r:embed="rId6"/>
          <a:stretch>
            <a:fillRect/>
          </a:stretch>
        </p:blipFill>
        <p:spPr>
          <a:xfrm>
            <a:off x="7108825" y="3963988"/>
            <a:ext cx="3406775" cy="1106488"/>
          </a:xfrm>
          <a:prstGeom prst="rect">
            <a:avLst/>
          </a:prstGeom>
        </p:spPr>
      </p:pic>
      <p:pic>
        <p:nvPicPr>
          <p:cNvPr id="14" name="Image 14" descr="Diagram&#10;&#10;Description automatically generated">
            <a:extLst>
              <a:ext uri="{FF2B5EF4-FFF2-40B4-BE49-F238E27FC236}">
                <a16:creationId xmlns:a16="http://schemas.microsoft.com/office/drawing/2014/main" id="{69A4F382-1375-490B-E9D2-144AFCD29D63}"/>
              </a:ext>
            </a:extLst>
          </p:cNvPr>
          <p:cNvPicPr>
            <a:picLocks noChangeAspect="1"/>
          </p:cNvPicPr>
          <p:nvPr/>
        </p:nvPicPr>
        <p:blipFill>
          <a:blip r:embed="rId7"/>
          <a:stretch>
            <a:fillRect/>
          </a:stretch>
        </p:blipFill>
        <p:spPr>
          <a:xfrm>
            <a:off x="7108825" y="5057775"/>
            <a:ext cx="3406775" cy="1106488"/>
          </a:xfrm>
          <a:prstGeom prst="rect">
            <a:avLst/>
          </a:prstGeom>
        </p:spPr>
      </p:pic>
      <p:sp>
        <p:nvSpPr>
          <p:cNvPr id="5" name="TextBox 4">
            <a:extLst>
              <a:ext uri="{FF2B5EF4-FFF2-40B4-BE49-F238E27FC236}">
                <a16:creationId xmlns:a16="http://schemas.microsoft.com/office/drawing/2014/main" id="{D9C55259-E436-CC34-D68B-98EA3F4D4842}"/>
              </a:ext>
            </a:extLst>
          </p:cNvPr>
          <p:cNvSpPr txBox="1"/>
          <p:nvPr/>
        </p:nvSpPr>
        <p:spPr>
          <a:xfrm>
            <a:off x="736215" y="169039"/>
            <a:ext cx="48147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FFFFFF"/>
                </a:solidFill>
                <a:cs typeface="Calibri"/>
              </a:rPr>
              <a:t>Results: Satellite to Map</a:t>
            </a:r>
            <a:endParaRPr lang="en-US">
              <a:solidFill>
                <a:srgbClr val="FFFFFF"/>
              </a:solidFill>
              <a:cs typeface="Calibri"/>
            </a:endParaRPr>
          </a:p>
        </p:txBody>
      </p:sp>
      <p:sp>
        <p:nvSpPr>
          <p:cNvPr id="20" name="Title 1">
            <a:extLst>
              <a:ext uri="{FF2B5EF4-FFF2-40B4-BE49-F238E27FC236}">
                <a16:creationId xmlns:a16="http://schemas.microsoft.com/office/drawing/2014/main" id="{DCE076DC-350D-20BE-A578-0C892819C865}"/>
              </a:ext>
            </a:extLst>
          </p:cNvPr>
          <p:cNvSpPr txBox="1">
            <a:spLocks/>
          </p:cNvSpPr>
          <p:nvPr/>
        </p:nvSpPr>
        <p:spPr>
          <a:xfrm>
            <a:off x="1016005" y="1343006"/>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Discriminator loss</a:t>
            </a:r>
            <a:endParaRPr lang="en-US" sz="1200">
              <a:cs typeface="Calibri Light"/>
            </a:endParaRPr>
          </a:p>
        </p:txBody>
      </p:sp>
      <p:sp>
        <p:nvSpPr>
          <p:cNvPr id="22" name="Title 1">
            <a:extLst>
              <a:ext uri="{FF2B5EF4-FFF2-40B4-BE49-F238E27FC236}">
                <a16:creationId xmlns:a16="http://schemas.microsoft.com/office/drawing/2014/main" id="{C381F155-7FBA-388B-2C68-151608404EB6}"/>
              </a:ext>
            </a:extLst>
          </p:cNvPr>
          <p:cNvSpPr txBox="1">
            <a:spLocks/>
          </p:cNvSpPr>
          <p:nvPr/>
        </p:nvSpPr>
        <p:spPr>
          <a:xfrm>
            <a:off x="3009353" y="1337484"/>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GAN  loss</a:t>
            </a:r>
            <a:endParaRPr lang="en-US" sz="1200">
              <a:cs typeface="Calibri Light"/>
            </a:endParaRPr>
          </a:p>
        </p:txBody>
      </p:sp>
      <p:sp>
        <p:nvSpPr>
          <p:cNvPr id="24" name="Title 1">
            <a:extLst>
              <a:ext uri="{FF2B5EF4-FFF2-40B4-BE49-F238E27FC236}">
                <a16:creationId xmlns:a16="http://schemas.microsoft.com/office/drawing/2014/main" id="{B837E4FB-7AB4-A2D0-B1A0-F5B72F32149F}"/>
              </a:ext>
            </a:extLst>
          </p:cNvPr>
          <p:cNvSpPr txBox="1">
            <a:spLocks/>
          </p:cNvSpPr>
          <p:nvPr/>
        </p:nvSpPr>
        <p:spPr>
          <a:xfrm>
            <a:off x="999439"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L1 loss</a:t>
            </a:r>
            <a:endParaRPr lang="en-US" sz="1200">
              <a:cs typeface="Calibri Light"/>
            </a:endParaRPr>
          </a:p>
        </p:txBody>
      </p:sp>
      <p:sp>
        <p:nvSpPr>
          <p:cNvPr id="26" name="Title 1">
            <a:extLst>
              <a:ext uri="{FF2B5EF4-FFF2-40B4-BE49-F238E27FC236}">
                <a16:creationId xmlns:a16="http://schemas.microsoft.com/office/drawing/2014/main" id="{E8C81D55-0A48-F367-2256-63EDC2C03F96}"/>
              </a:ext>
            </a:extLst>
          </p:cNvPr>
          <p:cNvSpPr txBox="1">
            <a:spLocks/>
          </p:cNvSpPr>
          <p:nvPr/>
        </p:nvSpPr>
        <p:spPr>
          <a:xfrm>
            <a:off x="3086656" y="3640049"/>
            <a:ext cx="1889057" cy="373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rgbClr val="FFFFFF"/>
                </a:solidFill>
              </a:rPr>
              <a:t>Generator total  loss</a:t>
            </a:r>
            <a:endParaRPr lang="en-US" sz="1200">
              <a:cs typeface="Calibri Light"/>
            </a:endParaRPr>
          </a:p>
        </p:txBody>
      </p:sp>
      <p:sp>
        <p:nvSpPr>
          <p:cNvPr id="35" name="TextBox 34">
            <a:extLst>
              <a:ext uri="{FF2B5EF4-FFF2-40B4-BE49-F238E27FC236}">
                <a16:creationId xmlns:a16="http://schemas.microsoft.com/office/drawing/2014/main" id="{056D9F1B-D256-434C-B85B-78B69AD71776}"/>
              </a:ext>
            </a:extLst>
          </p:cNvPr>
          <p:cNvSpPr txBox="1"/>
          <p:nvPr/>
        </p:nvSpPr>
        <p:spPr>
          <a:xfrm>
            <a:off x="750073" y="1723223"/>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37" name="Graphic 37">
            <a:extLst>
              <a:ext uri="{FF2B5EF4-FFF2-40B4-BE49-F238E27FC236}">
                <a16:creationId xmlns:a16="http://schemas.microsoft.com/office/drawing/2014/main" id="{C3A6779A-0CDB-F7B2-20D3-2AAA3B7A7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585" y="1871287"/>
            <a:ext cx="2282189" cy="1383145"/>
          </a:xfrm>
          <a:prstGeom prst="rect">
            <a:avLst/>
          </a:prstGeom>
        </p:spPr>
      </p:pic>
      <p:sp>
        <p:nvSpPr>
          <p:cNvPr id="38" name="TextBox 37">
            <a:extLst>
              <a:ext uri="{FF2B5EF4-FFF2-40B4-BE49-F238E27FC236}">
                <a16:creationId xmlns:a16="http://schemas.microsoft.com/office/drawing/2014/main" id="{B2F3602B-AF04-3E59-849D-247C15E93E00}"/>
              </a:ext>
            </a:extLst>
          </p:cNvPr>
          <p:cNvSpPr txBox="1"/>
          <p:nvPr/>
        </p:nvSpPr>
        <p:spPr>
          <a:xfrm>
            <a:off x="2997635" y="1731552"/>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39" name="Graphic 37">
            <a:extLst>
              <a:ext uri="{FF2B5EF4-FFF2-40B4-BE49-F238E27FC236}">
                <a16:creationId xmlns:a16="http://schemas.microsoft.com/office/drawing/2014/main" id="{449BFAE7-99CE-12C7-E700-3D26DF7ED4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264" y="1871286"/>
            <a:ext cx="2282189" cy="1383144"/>
          </a:xfrm>
          <a:prstGeom prst="rect">
            <a:avLst/>
          </a:prstGeom>
        </p:spPr>
      </p:pic>
      <p:sp>
        <p:nvSpPr>
          <p:cNvPr id="40" name="TextBox 39">
            <a:extLst>
              <a:ext uri="{FF2B5EF4-FFF2-40B4-BE49-F238E27FC236}">
                <a16:creationId xmlns:a16="http://schemas.microsoft.com/office/drawing/2014/main" id="{E1BFEE36-E2A2-3A17-DD60-C6D9EF661915}"/>
              </a:ext>
            </a:extLst>
          </p:cNvPr>
          <p:cNvSpPr txBox="1"/>
          <p:nvPr/>
        </p:nvSpPr>
        <p:spPr>
          <a:xfrm>
            <a:off x="739775" y="4032250"/>
            <a:ext cx="2300288"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41" name="Graphic 37">
            <a:extLst>
              <a:ext uri="{FF2B5EF4-FFF2-40B4-BE49-F238E27FC236}">
                <a16:creationId xmlns:a16="http://schemas.microsoft.com/office/drawing/2014/main" id="{176F380D-F706-A315-B431-32B54B8291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3424" y="4177606"/>
            <a:ext cx="2282189" cy="1383144"/>
          </a:xfrm>
          <a:prstGeom prst="rect">
            <a:avLst/>
          </a:prstGeom>
        </p:spPr>
      </p:pic>
      <p:sp>
        <p:nvSpPr>
          <p:cNvPr id="42" name="TextBox 41">
            <a:extLst>
              <a:ext uri="{FF2B5EF4-FFF2-40B4-BE49-F238E27FC236}">
                <a16:creationId xmlns:a16="http://schemas.microsoft.com/office/drawing/2014/main" id="{53D1B8EF-F88C-23F5-C82B-1620416611DF}"/>
              </a:ext>
            </a:extLst>
          </p:cNvPr>
          <p:cNvSpPr txBox="1"/>
          <p:nvPr/>
        </p:nvSpPr>
        <p:spPr>
          <a:xfrm>
            <a:off x="3039667" y="4031029"/>
            <a:ext cx="2299472" cy="170180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43" name="Graphic 37">
            <a:extLst>
              <a:ext uri="{FF2B5EF4-FFF2-40B4-BE49-F238E27FC236}">
                <a16:creationId xmlns:a16="http://schemas.microsoft.com/office/drawing/2014/main" id="{262B56CF-4BF5-3774-E65F-85D8F3A3FB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45207" y="4176983"/>
            <a:ext cx="2282187" cy="1383144"/>
          </a:xfrm>
          <a:prstGeom prst="rect">
            <a:avLst/>
          </a:prstGeom>
        </p:spPr>
      </p:pic>
      <p:sp>
        <p:nvSpPr>
          <p:cNvPr id="6" name="TextBox 5">
            <a:extLst>
              <a:ext uri="{FF2B5EF4-FFF2-40B4-BE49-F238E27FC236}">
                <a16:creationId xmlns:a16="http://schemas.microsoft.com/office/drawing/2014/main" id="{388AE7D9-A278-B428-01F8-BA213DFE12C5}"/>
              </a:ext>
            </a:extLst>
          </p:cNvPr>
          <p:cNvSpPr txBox="1"/>
          <p:nvPr/>
        </p:nvSpPr>
        <p:spPr>
          <a:xfrm>
            <a:off x="7185833" y="6269855"/>
            <a:ext cx="32578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2">
                    <a:lumMod val="75000"/>
                  </a:schemeClr>
                </a:solidFill>
                <a:ea typeface="+mn-lt"/>
                <a:cs typeface="+mn-lt"/>
              </a:rPr>
              <a:t>outputs obtained with </a:t>
            </a:r>
            <a:r>
              <a:rPr lang="en-US" sz="1200" dirty="0" err="1">
                <a:solidFill>
                  <a:schemeClr val="bg2">
                    <a:lumMod val="75000"/>
                  </a:schemeClr>
                </a:solidFill>
                <a:ea typeface="+mn-lt"/>
                <a:cs typeface="+mn-lt"/>
              </a:rPr>
              <a:t>cGAN</a:t>
            </a:r>
            <a:r>
              <a:rPr lang="en-US" sz="1200" dirty="0">
                <a:solidFill>
                  <a:schemeClr val="bg2">
                    <a:lumMod val="75000"/>
                  </a:schemeClr>
                </a:solidFill>
                <a:ea typeface="+mn-lt"/>
                <a:cs typeface="+mn-lt"/>
              </a:rPr>
              <a:t> after 36 epochs</a:t>
            </a:r>
            <a:endParaRPr lang="en-GB" sz="1200" dirty="0">
              <a:solidFill>
                <a:schemeClr val="bg2">
                  <a:lumMod val="75000"/>
                </a:schemeClr>
              </a:solidFill>
              <a:ea typeface="+mn-lt"/>
              <a:cs typeface="+mn-lt"/>
            </a:endParaRPr>
          </a:p>
          <a:p>
            <a:pPr algn="l"/>
            <a:endParaRPr lang="en-GB" sz="1200">
              <a:solidFill>
                <a:srgbClr val="FFFFFF"/>
              </a:solidFill>
              <a:ea typeface="+mn-lt"/>
              <a:cs typeface="+mn-lt"/>
            </a:endParaRPr>
          </a:p>
        </p:txBody>
      </p:sp>
    </p:spTree>
    <p:extLst>
      <p:ext uri="{BB962C8B-B14F-4D97-AF65-F5344CB8AC3E}">
        <p14:creationId xmlns:p14="http://schemas.microsoft.com/office/powerpoint/2010/main" val="3259760131"/>
      </p:ext>
    </p:extLst>
  </p:cSld>
  <p:clrMapOvr>
    <a:masterClrMapping/>
  </p:clrMapOvr>
  <mc:AlternateContent xmlns:mc="http://schemas.openxmlformats.org/markup-compatibility/2006" xmlns:p14="http://schemas.microsoft.com/office/powerpoint/2010/main">
    <mc:Choice Requires="p14">
      <p:transition spd="slow" p14:dur="2000" advTm="22002"/>
    </mc:Choice>
    <mc:Fallback xmlns="">
      <p:transition spd="slow" advTm="220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B99D9-52D7-2BB5-0AF1-6853A3FF3D5B}"/>
              </a:ext>
            </a:extLst>
          </p:cNvPr>
          <p:cNvSpPr>
            <a:spLocks noGrp="1"/>
          </p:cNvSpPr>
          <p:nvPr>
            <p:ph type="title"/>
          </p:nvPr>
        </p:nvSpPr>
        <p:spPr>
          <a:xfrm>
            <a:off x="630936" y="640080"/>
            <a:ext cx="4818888" cy="1481328"/>
          </a:xfrm>
        </p:spPr>
        <p:txBody>
          <a:bodyPr anchor="b">
            <a:normAutofit/>
          </a:bodyPr>
          <a:lstStyle/>
          <a:p>
            <a:r>
              <a:rPr lang="en-GB" sz="5400" err="1">
                <a:cs typeface="Calibri Light"/>
              </a:rPr>
              <a:t>CycleGANs</a:t>
            </a:r>
            <a:endParaRPr lang="en-GB" sz="5400" err="1"/>
          </a:p>
        </p:txBody>
      </p:sp>
      <p:sp>
        <p:nvSpPr>
          <p:cNvPr id="1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CD4EA7D6-08B0-C867-1D73-9E45B3B8865D}"/>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endParaRPr lang="en-GB" sz="1500">
              <a:latin typeface="Times New Roman"/>
              <a:ea typeface="+mn-lt"/>
              <a:cs typeface="+mn-lt"/>
            </a:endParaRPr>
          </a:p>
          <a:p>
            <a:r>
              <a:rPr lang="en-GB" sz="1500">
                <a:latin typeface="Times New Roman"/>
                <a:ea typeface="+mn-lt"/>
                <a:cs typeface="Times New Roman"/>
              </a:rPr>
              <a:t>Introduced by Zhu et al. in 2017 and has gained significant attention in the field of computer vision.</a:t>
            </a:r>
            <a:endParaRPr lang="en-GB" sz="1500">
              <a:latin typeface="Times New Roman"/>
              <a:ea typeface="+mn-lt"/>
              <a:cs typeface="+mn-lt"/>
            </a:endParaRPr>
          </a:p>
          <a:p>
            <a:r>
              <a:rPr lang="en-GB" sz="1500" err="1">
                <a:latin typeface="Times New Roman"/>
                <a:ea typeface="+mn-lt"/>
                <a:cs typeface="+mn-lt"/>
              </a:rPr>
              <a:t>CycleGAN</a:t>
            </a:r>
            <a:r>
              <a:rPr lang="en-GB" sz="1500">
                <a:latin typeface="Times New Roman"/>
                <a:ea typeface="+mn-lt"/>
                <a:cs typeface="+mn-lt"/>
              </a:rPr>
              <a:t> is a variant of GANs designed for unsupervised image-to-image translation without paired training data.</a:t>
            </a:r>
          </a:p>
          <a:p>
            <a:r>
              <a:rPr lang="en-GB" sz="1500" err="1">
                <a:latin typeface="Times New Roman"/>
                <a:ea typeface="+mn-lt"/>
                <a:cs typeface="+mn-lt"/>
              </a:rPr>
              <a:t>CycleGAN</a:t>
            </a:r>
            <a:r>
              <a:rPr lang="en-GB" sz="1500">
                <a:latin typeface="Times New Roman"/>
                <a:ea typeface="+mn-lt"/>
                <a:cs typeface="+mn-lt"/>
              </a:rPr>
              <a:t> can learn mappings between two different domains using unpaired data, where corresponding images are not required.</a:t>
            </a:r>
          </a:p>
          <a:p>
            <a:r>
              <a:rPr lang="en-GB" sz="1500" err="1">
                <a:latin typeface="Times New Roman"/>
                <a:ea typeface="+mn-lt"/>
                <a:cs typeface="+mn-lt"/>
              </a:rPr>
              <a:t>CycleGAN</a:t>
            </a:r>
            <a:r>
              <a:rPr lang="en-GB" sz="1500">
                <a:latin typeface="Times New Roman"/>
                <a:ea typeface="+mn-lt"/>
                <a:cs typeface="+mn-lt"/>
              </a:rPr>
              <a:t> can learn to translate images from one domain to another using unpaired data, making it a powerful and flexible tool for image-to-image translation tasks.</a:t>
            </a:r>
          </a:p>
          <a:p>
            <a:endParaRPr lang="en-GB" sz="1500">
              <a:cs typeface="Calibri"/>
            </a:endParaRPr>
          </a:p>
        </p:txBody>
      </p:sp>
      <p:pic>
        <p:nvPicPr>
          <p:cNvPr id="4" name="Picture 4">
            <a:extLst>
              <a:ext uri="{FF2B5EF4-FFF2-40B4-BE49-F238E27FC236}">
                <a16:creationId xmlns:a16="http://schemas.microsoft.com/office/drawing/2014/main" id="{CCDF2F48-1BFA-B37E-F7C4-6F1522E2A817}"/>
              </a:ext>
            </a:extLst>
          </p:cNvPr>
          <p:cNvPicPr>
            <a:picLocks noChangeAspect="1"/>
          </p:cNvPicPr>
          <p:nvPr/>
        </p:nvPicPr>
        <p:blipFill>
          <a:blip r:embed="rId2"/>
          <a:stretch>
            <a:fillRect/>
          </a:stretch>
        </p:blipFill>
        <p:spPr>
          <a:xfrm>
            <a:off x="6099048" y="1852723"/>
            <a:ext cx="5458968" cy="3152553"/>
          </a:xfrm>
          <a:prstGeom prst="rect">
            <a:avLst/>
          </a:prstGeom>
        </p:spPr>
      </p:pic>
    </p:spTree>
    <p:extLst>
      <p:ext uri="{BB962C8B-B14F-4D97-AF65-F5344CB8AC3E}">
        <p14:creationId xmlns:p14="http://schemas.microsoft.com/office/powerpoint/2010/main" val="1314149469"/>
      </p:ext>
    </p:extLst>
  </p:cSld>
  <p:clrMapOvr>
    <a:masterClrMapping/>
  </p:clrMapOvr>
  <mc:AlternateContent xmlns:mc="http://schemas.openxmlformats.org/markup-compatibility/2006" xmlns:p14="http://schemas.microsoft.com/office/powerpoint/2010/main">
    <mc:Choice Requires="p14">
      <p:transition spd="slow" p14:dur="2000" advTm="23435"/>
    </mc:Choice>
    <mc:Fallback xmlns="">
      <p:transition spd="slow" advTm="2343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99D9-52D7-2BB5-0AF1-6853A3FF3D5B}"/>
              </a:ext>
            </a:extLst>
          </p:cNvPr>
          <p:cNvSpPr>
            <a:spLocks noGrp="1"/>
          </p:cNvSpPr>
          <p:nvPr>
            <p:ph type="title"/>
          </p:nvPr>
        </p:nvSpPr>
        <p:spPr>
          <a:xfrm>
            <a:off x="838200" y="139745"/>
            <a:ext cx="10515600" cy="1325563"/>
          </a:xfrm>
        </p:spPr>
        <p:txBody>
          <a:bodyPr/>
          <a:lstStyle/>
          <a:p>
            <a:r>
              <a:rPr lang="en-GB" err="1">
                <a:cs typeface="Calibri Light"/>
              </a:rPr>
              <a:t>CycleGANs</a:t>
            </a:r>
            <a:endParaRPr lang="en-GB" err="1"/>
          </a:p>
        </p:txBody>
      </p:sp>
      <p:sp>
        <p:nvSpPr>
          <p:cNvPr id="3" name="Content Placeholder 2">
            <a:extLst>
              <a:ext uri="{FF2B5EF4-FFF2-40B4-BE49-F238E27FC236}">
                <a16:creationId xmlns:a16="http://schemas.microsoft.com/office/drawing/2014/main" id="{CD4EA7D6-08B0-C867-1D73-9E45B3B8865D}"/>
              </a:ext>
            </a:extLst>
          </p:cNvPr>
          <p:cNvSpPr>
            <a:spLocks noGrp="1"/>
          </p:cNvSpPr>
          <p:nvPr>
            <p:ph idx="1"/>
          </p:nvPr>
        </p:nvSpPr>
        <p:spPr>
          <a:xfrm>
            <a:off x="838200" y="1342667"/>
            <a:ext cx="10515600" cy="4351338"/>
          </a:xfrm>
        </p:spPr>
        <p:txBody>
          <a:bodyPr vert="horz" lIns="91440" tIns="45720" rIns="91440" bIns="45720" rtlCol="0" anchor="t">
            <a:normAutofit/>
          </a:bodyPr>
          <a:lstStyle/>
          <a:p>
            <a:pPr algn="just"/>
            <a:r>
              <a:rPr lang="en-GB" sz="1600">
                <a:latin typeface="Times New Roman"/>
                <a:ea typeface="+mn-lt"/>
                <a:cs typeface="+mn-lt"/>
              </a:rPr>
              <a:t>Architecture: Consists of two generator networks (G1 and G2) and two discriminator networks (D1 and D2).</a:t>
            </a:r>
            <a:endParaRPr lang="en-GB" sz="1600">
              <a:latin typeface="Times New Roman"/>
              <a:cs typeface="Calibri" panose="020F0502020204030204"/>
            </a:endParaRPr>
          </a:p>
          <a:p>
            <a:pPr algn="just"/>
            <a:r>
              <a:rPr lang="en-GB" sz="1600">
                <a:latin typeface="Times New Roman"/>
                <a:ea typeface="+mn-lt"/>
                <a:cs typeface="+mn-lt"/>
              </a:rPr>
              <a:t>Adversarial training: G1 and G2 compete against D1 and D2, respectively.</a:t>
            </a:r>
            <a:endParaRPr lang="en-GB" sz="1600">
              <a:latin typeface="Times New Roman"/>
              <a:cs typeface="Calibri"/>
            </a:endParaRPr>
          </a:p>
          <a:p>
            <a:pPr algn="just"/>
            <a:r>
              <a:rPr lang="en-GB" sz="1600">
                <a:latin typeface="Times New Roman"/>
                <a:ea typeface="+mn-lt"/>
                <a:cs typeface="+mn-lt"/>
              </a:rPr>
              <a:t>GAN objective: Generators aim to generate realistic images to fool the discriminators.</a:t>
            </a:r>
            <a:endParaRPr lang="en-GB" sz="1600">
              <a:latin typeface="Times New Roman"/>
              <a:cs typeface="Calibri"/>
            </a:endParaRPr>
          </a:p>
          <a:p>
            <a:pPr algn="just"/>
            <a:r>
              <a:rPr lang="en-GB" sz="1600">
                <a:latin typeface="Times New Roman"/>
                <a:ea typeface="+mn-lt"/>
                <a:cs typeface="+mn-lt"/>
              </a:rPr>
              <a:t>Cycle consistency: Introduces cycle consistency loss to enforce coherent mappings in both directions.</a:t>
            </a:r>
            <a:endParaRPr lang="en-GB" sz="1600">
              <a:latin typeface="Times New Roman"/>
              <a:cs typeface="Calibri"/>
            </a:endParaRPr>
          </a:p>
          <a:p>
            <a:pPr algn="just"/>
            <a:r>
              <a:rPr lang="en-GB" sz="1600">
                <a:latin typeface="Times New Roman"/>
                <a:ea typeface="+mn-lt"/>
                <a:cs typeface="+mn-lt"/>
              </a:rPr>
              <a:t>Forward pass: G1 converts images from domain A to domain B, while G2 converts images from domain B to domain A.</a:t>
            </a:r>
            <a:endParaRPr lang="en-GB" sz="1600">
              <a:latin typeface="Times New Roman"/>
              <a:cs typeface="Calibri"/>
            </a:endParaRPr>
          </a:p>
          <a:p>
            <a:pPr algn="just"/>
            <a:r>
              <a:rPr lang="en-GB" sz="1600">
                <a:latin typeface="Times New Roman"/>
                <a:ea typeface="+mn-lt"/>
                <a:cs typeface="+mn-lt"/>
              </a:rPr>
              <a:t>Backward pass: G1 and G2 reconstruct the original images from the translated images to ensure cycle consistency.</a:t>
            </a:r>
            <a:endParaRPr lang="en-GB" sz="1600">
              <a:latin typeface="Times New Roman"/>
              <a:cs typeface="Calibri"/>
            </a:endParaRPr>
          </a:p>
          <a:p>
            <a:pPr algn="just"/>
            <a:r>
              <a:rPr lang="en-GB" sz="1600">
                <a:latin typeface="Times New Roman"/>
                <a:ea typeface="+mn-lt"/>
                <a:cs typeface="+mn-lt"/>
              </a:rPr>
              <a:t>Training process: Alternates between adversarial training and cycle consistency loss minimization.</a:t>
            </a:r>
            <a:endParaRPr lang="en-GB" sz="1600">
              <a:latin typeface="Times New Roman"/>
              <a:cs typeface="Calibri"/>
            </a:endParaRPr>
          </a:p>
          <a:p>
            <a:pPr algn="just"/>
            <a:r>
              <a:rPr lang="en-GB" sz="1600">
                <a:latin typeface="Times New Roman"/>
                <a:ea typeface="+mn-lt"/>
                <a:cs typeface="+mn-lt"/>
              </a:rPr>
              <a:t>Result: The network learns mappings between domains without requiring paired data</a:t>
            </a:r>
            <a:r>
              <a:rPr lang="en-GB" sz="1200">
                <a:solidFill>
                  <a:srgbClr val="D1D5DB"/>
                </a:solidFill>
                <a:ea typeface="+mn-lt"/>
                <a:cs typeface="+mn-lt"/>
              </a:rPr>
              <a:t>.</a:t>
            </a:r>
            <a:endParaRPr lang="en-GB">
              <a:cs typeface="Calibri" panose="020F0502020204030204"/>
            </a:endParaRPr>
          </a:p>
          <a:p>
            <a:endParaRPr lang="en-GB">
              <a:cs typeface="Calibri" panose="020F0502020204030204"/>
            </a:endParaRPr>
          </a:p>
        </p:txBody>
      </p:sp>
      <p:pic>
        <p:nvPicPr>
          <p:cNvPr id="5" name="Picture 5">
            <a:extLst>
              <a:ext uri="{FF2B5EF4-FFF2-40B4-BE49-F238E27FC236}">
                <a16:creationId xmlns:a16="http://schemas.microsoft.com/office/drawing/2014/main" id="{EEB3EF23-6056-1803-0A00-88C8667BA419}"/>
              </a:ext>
            </a:extLst>
          </p:cNvPr>
          <p:cNvPicPr>
            <a:picLocks noChangeAspect="1"/>
          </p:cNvPicPr>
          <p:nvPr/>
        </p:nvPicPr>
        <p:blipFill>
          <a:blip r:embed="rId2"/>
          <a:stretch>
            <a:fillRect/>
          </a:stretch>
        </p:blipFill>
        <p:spPr>
          <a:xfrm>
            <a:off x="2545724" y="4038326"/>
            <a:ext cx="6800045" cy="2623544"/>
          </a:xfrm>
          <a:prstGeom prst="rect">
            <a:avLst/>
          </a:prstGeom>
        </p:spPr>
      </p:pic>
    </p:spTree>
    <p:extLst>
      <p:ext uri="{BB962C8B-B14F-4D97-AF65-F5344CB8AC3E}">
        <p14:creationId xmlns:p14="http://schemas.microsoft.com/office/powerpoint/2010/main" val="4125255649"/>
      </p:ext>
    </p:extLst>
  </p:cSld>
  <p:clrMapOvr>
    <a:masterClrMapping/>
  </p:clrMapOvr>
  <mc:AlternateContent xmlns:mc="http://schemas.openxmlformats.org/markup-compatibility/2006" xmlns:p14="http://schemas.microsoft.com/office/powerpoint/2010/main">
    <mc:Choice Requires="p14">
      <p:transition spd="slow" p14:dur="2000" advTm="42982"/>
    </mc:Choice>
    <mc:Fallback xmlns="">
      <p:transition spd="slow" advTm="4298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0FDA1-1729-CCC6-DC88-FA88370413EE}"/>
              </a:ext>
            </a:extLst>
          </p:cNvPr>
          <p:cNvSpPr>
            <a:spLocks noGrp="1"/>
          </p:cNvSpPr>
          <p:nvPr>
            <p:ph type="title"/>
          </p:nvPr>
        </p:nvSpPr>
        <p:spPr>
          <a:xfrm>
            <a:off x="1117605" y="1322843"/>
            <a:ext cx="3849274" cy="393177"/>
          </a:xfrm>
        </p:spPr>
        <p:txBody>
          <a:bodyPr vert="horz" lIns="91440" tIns="45720" rIns="91440" bIns="45720" rtlCol="0" anchor="b">
            <a:normAutofit/>
          </a:bodyPr>
          <a:lstStyle/>
          <a:p>
            <a:pPr algn="ctr"/>
            <a:r>
              <a:rPr lang="en-US" sz="1600">
                <a:solidFill>
                  <a:schemeClr val="bg1">
                    <a:alpha val="50000"/>
                  </a:schemeClr>
                </a:solidFill>
              </a:rPr>
              <a:t>Dataset: Facades</a:t>
            </a:r>
            <a:endParaRPr lang="en-US" sz="1600" kern="1200">
              <a:solidFill>
                <a:schemeClr val="bg1">
                  <a:alpha val="50000"/>
                </a:schemeClr>
              </a:solidFill>
              <a:latin typeface="+mj-lt"/>
              <a:ea typeface="+mj-ea"/>
              <a:cs typeface="+mj-cs"/>
            </a:endParaRPr>
          </a:p>
        </p:txBody>
      </p:sp>
      <p:sp>
        <p:nvSpPr>
          <p:cNvPr id="27" name="ZoneTexte 26">
            <a:extLst>
              <a:ext uri="{FF2B5EF4-FFF2-40B4-BE49-F238E27FC236}">
                <a16:creationId xmlns:a16="http://schemas.microsoft.com/office/drawing/2014/main" id="{1A13B72A-01BB-435A-09D1-765D94DF32D9}"/>
              </a:ext>
            </a:extLst>
          </p:cNvPr>
          <p:cNvSpPr txBox="1"/>
          <p:nvPr/>
        </p:nvSpPr>
        <p:spPr>
          <a:xfrm>
            <a:off x="1217925" y="1853933"/>
            <a:ext cx="3648635" cy="38429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Aft>
                <a:spcPts val="600"/>
              </a:spcAft>
            </a:pPr>
            <a:r>
              <a:rPr lang="en-US" sz="2000" b="1">
                <a:solidFill>
                  <a:schemeClr val="bg1"/>
                </a:solidFill>
              </a:rPr>
              <a:t>Semantic  to Photos</a:t>
            </a:r>
            <a:endParaRPr lang="en-US">
              <a:solidFill>
                <a:schemeClr val="bg1"/>
              </a:solidFill>
            </a:endParaRPr>
          </a:p>
          <a:p>
            <a:pPr algn="ctr">
              <a:lnSpc>
                <a:spcPct val="90000"/>
              </a:lnSpc>
              <a:spcAft>
                <a:spcPts val="600"/>
              </a:spcAft>
            </a:pPr>
            <a:r>
              <a:rPr lang="en-US" sz="2000" b="1">
                <a:solidFill>
                  <a:schemeClr val="bg1"/>
                </a:solidFill>
                <a:ea typeface="Calibri"/>
                <a:cs typeface="Calibri"/>
              </a:rPr>
              <a:t>Photos to Semantic </a:t>
            </a:r>
            <a:endParaRPr lang="en-US">
              <a:solidFill>
                <a:schemeClr val="bg1"/>
              </a:solidFill>
            </a:endParaRPr>
          </a:p>
          <a:p>
            <a:pPr algn="ctr">
              <a:lnSpc>
                <a:spcPct val="90000"/>
              </a:lnSpc>
              <a:spcAft>
                <a:spcPts val="600"/>
              </a:spcAft>
            </a:pPr>
            <a:r>
              <a:rPr lang="en-US" sz="2000">
                <a:solidFill>
                  <a:schemeClr val="bg2"/>
                </a:solidFill>
              </a:rPr>
              <a:t> </a:t>
            </a:r>
            <a:r>
              <a:rPr lang="en-US" sz="2000">
                <a:solidFill>
                  <a:schemeClr val="bg2"/>
                </a:solidFill>
                <a:latin typeface="Calibri"/>
                <a:ea typeface="+mj-ea"/>
                <a:cs typeface="Calibri"/>
              </a:rPr>
              <a:t>o</a:t>
            </a:r>
            <a:r>
              <a:rPr lang="en-US" sz="2000">
                <a:solidFill>
                  <a:schemeClr val="bg2"/>
                </a:solidFill>
                <a:latin typeface="Calibri"/>
                <a:cs typeface="Calibri Light"/>
              </a:rPr>
              <a:t>utp</a:t>
            </a:r>
            <a:r>
              <a:rPr lang="en-US" sz="2000">
                <a:solidFill>
                  <a:schemeClr val="bg2"/>
                </a:solidFill>
                <a:latin typeface="Calibri"/>
                <a:ea typeface="+mj-ea"/>
                <a:cs typeface="Calibri"/>
              </a:rPr>
              <a:t>uts obtained </a:t>
            </a:r>
            <a:br>
              <a:rPr lang="en-US" sz="2000">
                <a:latin typeface="Calibri"/>
                <a:ea typeface="+mj-ea"/>
                <a:cs typeface="+mj-cs"/>
              </a:rPr>
            </a:br>
            <a:r>
              <a:rPr lang="en-US" sz="2000">
                <a:solidFill>
                  <a:schemeClr val="bg2"/>
                </a:solidFill>
              </a:rPr>
              <a:t>with </a:t>
            </a:r>
            <a:r>
              <a:rPr lang="en-US" sz="2000" err="1">
                <a:solidFill>
                  <a:schemeClr val="bg2"/>
                </a:solidFill>
              </a:rPr>
              <a:t>CycleGAN</a:t>
            </a:r>
            <a:r>
              <a:rPr lang="en-US" sz="2000">
                <a:solidFill>
                  <a:schemeClr val="bg2"/>
                </a:solidFill>
              </a:rPr>
              <a:t> after 25 epochs</a:t>
            </a:r>
            <a:endParaRPr lang="en-US" sz="2000">
              <a:solidFill>
                <a:schemeClr val="bg2"/>
              </a:solidFill>
              <a:cs typeface="Calibri" panose="020F0502020204030204"/>
            </a:endParaRPr>
          </a:p>
        </p:txBody>
      </p:sp>
      <p:sp>
        <p:nvSpPr>
          <p:cNvPr id="10" name="TextBox 9">
            <a:extLst>
              <a:ext uri="{FF2B5EF4-FFF2-40B4-BE49-F238E27FC236}">
                <a16:creationId xmlns:a16="http://schemas.microsoft.com/office/drawing/2014/main" id="{BADBDC75-C70E-DE89-DBBE-B472FC084C6B}"/>
              </a:ext>
            </a:extLst>
          </p:cNvPr>
          <p:cNvSpPr txBox="1"/>
          <p:nvPr/>
        </p:nvSpPr>
        <p:spPr>
          <a:xfrm>
            <a:off x="1543551" y="862167"/>
            <a:ext cx="30036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a:solidFill>
                  <a:schemeClr val="bg1"/>
                </a:solidFill>
                <a:cs typeface="Calibri"/>
              </a:rPr>
              <a:t>Graphical Results</a:t>
            </a:r>
            <a:endParaRPr lang="en-US">
              <a:solidFill>
                <a:schemeClr val="bg1"/>
              </a:solidFill>
              <a:cs typeface="Calibri"/>
            </a:endParaRPr>
          </a:p>
        </p:txBody>
      </p:sp>
      <p:pic>
        <p:nvPicPr>
          <p:cNvPr id="4" name="Image 10" descr="Une image contenant texte, Appareils électroniques&#10;&#10;Description générée automatiquement">
            <a:extLst>
              <a:ext uri="{FF2B5EF4-FFF2-40B4-BE49-F238E27FC236}">
                <a16:creationId xmlns:a16="http://schemas.microsoft.com/office/drawing/2014/main" id="{4EE8BF72-2B8E-0A40-8296-150E4B0653A2}"/>
              </a:ext>
            </a:extLst>
          </p:cNvPr>
          <p:cNvPicPr>
            <a:picLocks noChangeAspect="1"/>
          </p:cNvPicPr>
          <p:nvPr/>
        </p:nvPicPr>
        <p:blipFill>
          <a:blip r:embed="rId2"/>
          <a:stretch>
            <a:fillRect/>
          </a:stretch>
        </p:blipFill>
        <p:spPr>
          <a:xfrm>
            <a:off x="6521570" y="633259"/>
            <a:ext cx="2355012" cy="1148877"/>
          </a:xfrm>
          <a:prstGeom prst="rect">
            <a:avLst/>
          </a:prstGeom>
        </p:spPr>
      </p:pic>
      <p:pic>
        <p:nvPicPr>
          <p:cNvPr id="11" name="Image 11" descr="Une image contenant texte, capture d’écran&#10;&#10;Description générée automatiquement">
            <a:extLst>
              <a:ext uri="{FF2B5EF4-FFF2-40B4-BE49-F238E27FC236}">
                <a16:creationId xmlns:a16="http://schemas.microsoft.com/office/drawing/2014/main" id="{171C8F92-711E-AC56-FD9E-DC80765123E7}"/>
              </a:ext>
            </a:extLst>
          </p:cNvPr>
          <p:cNvPicPr>
            <a:picLocks noChangeAspect="1"/>
          </p:cNvPicPr>
          <p:nvPr/>
        </p:nvPicPr>
        <p:blipFill>
          <a:blip r:embed="rId3"/>
          <a:stretch>
            <a:fillRect/>
          </a:stretch>
        </p:blipFill>
        <p:spPr>
          <a:xfrm>
            <a:off x="6521570" y="1732949"/>
            <a:ext cx="2355012" cy="1131309"/>
          </a:xfrm>
          <a:prstGeom prst="rect">
            <a:avLst/>
          </a:prstGeom>
        </p:spPr>
      </p:pic>
      <p:pic>
        <p:nvPicPr>
          <p:cNvPr id="12" name="Image 12" descr="Une image contenant texte&#10;&#10;Description générée automatiquement">
            <a:extLst>
              <a:ext uri="{FF2B5EF4-FFF2-40B4-BE49-F238E27FC236}">
                <a16:creationId xmlns:a16="http://schemas.microsoft.com/office/drawing/2014/main" id="{AF2AF736-FFE2-A699-BCFB-50AD58131775}"/>
              </a:ext>
            </a:extLst>
          </p:cNvPr>
          <p:cNvPicPr>
            <a:picLocks noChangeAspect="1"/>
          </p:cNvPicPr>
          <p:nvPr/>
        </p:nvPicPr>
        <p:blipFill>
          <a:blip r:embed="rId4"/>
          <a:stretch>
            <a:fillRect/>
          </a:stretch>
        </p:blipFill>
        <p:spPr>
          <a:xfrm>
            <a:off x="6521570" y="2857781"/>
            <a:ext cx="2355012" cy="1147852"/>
          </a:xfrm>
          <a:prstGeom prst="rect">
            <a:avLst/>
          </a:prstGeom>
        </p:spPr>
      </p:pic>
      <p:pic>
        <p:nvPicPr>
          <p:cNvPr id="13" name="Image 13" descr="Une image contenant texte, capture d’écran&#10;&#10;Description générée automatiquement">
            <a:extLst>
              <a:ext uri="{FF2B5EF4-FFF2-40B4-BE49-F238E27FC236}">
                <a16:creationId xmlns:a16="http://schemas.microsoft.com/office/drawing/2014/main" id="{62D42A50-36F0-5E80-4416-86960E608869}"/>
              </a:ext>
            </a:extLst>
          </p:cNvPr>
          <p:cNvPicPr>
            <a:picLocks noChangeAspect="1"/>
          </p:cNvPicPr>
          <p:nvPr/>
        </p:nvPicPr>
        <p:blipFill>
          <a:blip r:embed="rId5"/>
          <a:stretch>
            <a:fillRect/>
          </a:stretch>
        </p:blipFill>
        <p:spPr>
          <a:xfrm>
            <a:off x="6521570" y="4011161"/>
            <a:ext cx="2355012" cy="1127092"/>
          </a:xfrm>
          <a:prstGeom prst="rect">
            <a:avLst/>
          </a:prstGeom>
        </p:spPr>
      </p:pic>
      <p:pic>
        <p:nvPicPr>
          <p:cNvPr id="14" name="Image 14" descr="Une image contenant texte, Appareils électroniques&#10;&#10;Description générée automatiquement">
            <a:extLst>
              <a:ext uri="{FF2B5EF4-FFF2-40B4-BE49-F238E27FC236}">
                <a16:creationId xmlns:a16="http://schemas.microsoft.com/office/drawing/2014/main" id="{EC808259-8A11-5D28-7F9C-D62702DD2183}"/>
              </a:ext>
            </a:extLst>
          </p:cNvPr>
          <p:cNvPicPr>
            <a:picLocks noChangeAspect="1"/>
          </p:cNvPicPr>
          <p:nvPr/>
        </p:nvPicPr>
        <p:blipFill>
          <a:blip r:embed="rId6"/>
          <a:stretch>
            <a:fillRect/>
          </a:stretch>
        </p:blipFill>
        <p:spPr>
          <a:xfrm>
            <a:off x="6521570" y="5132371"/>
            <a:ext cx="2355012" cy="1150881"/>
          </a:xfrm>
          <a:prstGeom prst="rect">
            <a:avLst/>
          </a:prstGeom>
        </p:spPr>
      </p:pic>
      <p:pic>
        <p:nvPicPr>
          <p:cNvPr id="3" name="Image 4" descr="Une image contenant texte&#10;&#10;Description générée automatiquement">
            <a:extLst>
              <a:ext uri="{FF2B5EF4-FFF2-40B4-BE49-F238E27FC236}">
                <a16:creationId xmlns:a16="http://schemas.microsoft.com/office/drawing/2014/main" id="{0AE44B78-27EC-3F02-5730-25A8093AC260}"/>
              </a:ext>
            </a:extLst>
          </p:cNvPr>
          <p:cNvPicPr>
            <a:picLocks noChangeAspect="1"/>
          </p:cNvPicPr>
          <p:nvPr/>
        </p:nvPicPr>
        <p:blipFill>
          <a:blip r:embed="rId7"/>
          <a:stretch>
            <a:fillRect/>
          </a:stretch>
        </p:blipFill>
        <p:spPr>
          <a:xfrm>
            <a:off x="9163829" y="5136041"/>
            <a:ext cx="2340901" cy="1148767"/>
          </a:xfrm>
          <a:prstGeom prst="rect">
            <a:avLst/>
          </a:prstGeom>
        </p:spPr>
      </p:pic>
      <p:pic>
        <p:nvPicPr>
          <p:cNvPr id="5" name="Image 5" descr="Une image contenant texte&#10;&#10;Description générée automatiquement">
            <a:extLst>
              <a:ext uri="{FF2B5EF4-FFF2-40B4-BE49-F238E27FC236}">
                <a16:creationId xmlns:a16="http://schemas.microsoft.com/office/drawing/2014/main" id="{3AA40DFE-D71D-EAA0-3283-2F485780FB86}"/>
              </a:ext>
            </a:extLst>
          </p:cNvPr>
          <p:cNvPicPr>
            <a:picLocks noChangeAspect="1"/>
          </p:cNvPicPr>
          <p:nvPr/>
        </p:nvPicPr>
        <p:blipFill>
          <a:blip r:embed="rId8"/>
          <a:stretch>
            <a:fillRect/>
          </a:stretch>
        </p:blipFill>
        <p:spPr>
          <a:xfrm>
            <a:off x="9167751" y="4001792"/>
            <a:ext cx="2347356" cy="1130519"/>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1EB2EDE3-A8D6-9A03-B1CB-C982318117EE}"/>
              </a:ext>
            </a:extLst>
          </p:cNvPr>
          <p:cNvPicPr>
            <a:picLocks noChangeAspect="1"/>
          </p:cNvPicPr>
          <p:nvPr/>
        </p:nvPicPr>
        <p:blipFill>
          <a:blip r:embed="rId9"/>
          <a:stretch>
            <a:fillRect/>
          </a:stretch>
        </p:blipFill>
        <p:spPr>
          <a:xfrm>
            <a:off x="9167751" y="2875742"/>
            <a:ext cx="2347356" cy="1126310"/>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630CD249-4BF6-5D42-FA6F-893251CCC01A}"/>
              </a:ext>
            </a:extLst>
          </p:cNvPr>
          <p:cNvPicPr>
            <a:picLocks noChangeAspect="1"/>
          </p:cNvPicPr>
          <p:nvPr/>
        </p:nvPicPr>
        <p:blipFill>
          <a:blip r:embed="rId10"/>
          <a:stretch>
            <a:fillRect/>
          </a:stretch>
        </p:blipFill>
        <p:spPr>
          <a:xfrm>
            <a:off x="9167750" y="1742379"/>
            <a:ext cx="2347356" cy="1136722"/>
          </a:xfrm>
          <a:prstGeom prst="rect">
            <a:avLst/>
          </a:prstGeom>
        </p:spPr>
      </p:pic>
      <p:pic>
        <p:nvPicPr>
          <p:cNvPr id="9" name="Image 14" descr="Une image contenant texte&#10;&#10;Description générée automatiquement">
            <a:extLst>
              <a:ext uri="{FF2B5EF4-FFF2-40B4-BE49-F238E27FC236}">
                <a16:creationId xmlns:a16="http://schemas.microsoft.com/office/drawing/2014/main" id="{F3CF2FE5-369C-BD5E-B049-222142D36AA7}"/>
              </a:ext>
            </a:extLst>
          </p:cNvPr>
          <p:cNvPicPr>
            <a:picLocks noChangeAspect="1"/>
          </p:cNvPicPr>
          <p:nvPr/>
        </p:nvPicPr>
        <p:blipFill>
          <a:blip r:embed="rId11"/>
          <a:stretch>
            <a:fillRect/>
          </a:stretch>
        </p:blipFill>
        <p:spPr>
          <a:xfrm>
            <a:off x="9167750" y="633958"/>
            <a:ext cx="2347356" cy="1146732"/>
          </a:xfrm>
          <a:prstGeom prst="rect">
            <a:avLst/>
          </a:prstGeom>
        </p:spPr>
      </p:pic>
    </p:spTree>
    <p:extLst>
      <p:ext uri="{BB962C8B-B14F-4D97-AF65-F5344CB8AC3E}">
        <p14:creationId xmlns:p14="http://schemas.microsoft.com/office/powerpoint/2010/main" val="633340413"/>
      </p:ext>
    </p:extLst>
  </p:cSld>
  <p:clrMapOvr>
    <a:masterClrMapping/>
  </p:clrMapOvr>
  <mc:AlternateContent xmlns:mc="http://schemas.openxmlformats.org/markup-compatibility/2006" xmlns:p14="http://schemas.microsoft.com/office/powerpoint/2010/main">
    <mc:Choice Requires="p14">
      <p:transition spd="slow" p14:dur="2000" advTm="23231"/>
    </mc:Choice>
    <mc:Fallback xmlns="">
      <p:transition spd="slow" advTm="2323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AE4EA-DEAC-325E-42B2-943E794CCB40}"/>
              </a:ext>
            </a:extLst>
          </p:cNvPr>
          <p:cNvSpPr>
            <a:spLocks noGrp="1"/>
          </p:cNvSpPr>
          <p:nvPr>
            <p:ph type="title"/>
          </p:nvPr>
        </p:nvSpPr>
        <p:spPr/>
        <p:txBody>
          <a:bodyPr/>
          <a:lstStyle/>
          <a:p>
            <a:r>
              <a:rPr lang="en-US">
                <a:cs typeface="Calibri Light"/>
              </a:rPr>
              <a:t>Cycle vs Conditional GANs</a:t>
            </a:r>
            <a:endParaRPr lang="en-US" err="1"/>
          </a:p>
        </p:txBody>
      </p:sp>
      <p:graphicFrame>
        <p:nvGraphicFramePr>
          <p:cNvPr id="3" name="Table 3">
            <a:extLst>
              <a:ext uri="{FF2B5EF4-FFF2-40B4-BE49-F238E27FC236}">
                <a16:creationId xmlns:a16="http://schemas.microsoft.com/office/drawing/2014/main" id="{3E4CFCEF-59CF-516E-3345-9C9C2B63DD8A}"/>
              </a:ext>
            </a:extLst>
          </p:cNvPr>
          <p:cNvGraphicFramePr>
            <a:graphicFrameLocks noGrp="1"/>
          </p:cNvGraphicFramePr>
          <p:nvPr>
            <p:extLst>
              <p:ext uri="{D42A27DB-BD31-4B8C-83A1-F6EECF244321}">
                <p14:modId xmlns:p14="http://schemas.microsoft.com/office/powerpoint/2010/main" val="1869681403"/>
              </p:ext>
            </p:extLst>
          </p:nvPr>
        </p:nvGraphicFramePr>
        <p:xfrm>
          <a:off x="1288757" y="1591838"/>
          <a:ext cx="10098069" cy="4282494"/>
        </p:xfrm>
        <a:graphic>
          <a:graphicData uri="http://schemas.openxmlformats.org/drawingml/2006/table">
            <a:tbl>
              <a:tblPr firstRow="1" bandRow="1">
                <a:tableStyleId>{5940675A-B579-460E-94D1-54222C63F5DA}</a:tableStyleId>
              </a:tblPr>
              <a:tblGrid>
                <a:gridCol w="3366023">
                  <a:extLst>
                    <a:ext uri="{9D8B030D-6E8A-4147-A177-3AD203B41FA5}">
                      <a16:colId xmlns:a16="http://schemas.microsoft.com/office/drawing/2014/main" val="757233103"/>
                    </a:ext>
                  </a:extLst>
                </a:gridCol>
                <a:gridCol w="3366023">
                  <a:extLst>
                    <a:ext uri="{9D8B030D-6E8A-4147-A177-3AD203B41FA5}">
                      <a16:colId xmlns:a16="http://schemas.microsoft.com/office/drawing/2014/main" val="457101735"/>
                    </a:ext>
                  </a:extLst>
                </a:gridCol>
                <a:gridCol w="3366023">
                  <a:extLst>
                    <a:ext uri="{9D8B030D-6E8A-4147-A177-3AD203B41FA5}">
                      <a16:colId xmlns:a16="http://schemas.microsoft.com/office/drawing/2014/main" val="3532998419"/>
                    </a:ext>
                  </a:extLst>
                </a:gridCol>
              </a:tblGrid>
              <a:tr h="404008">
                <a:tc>
                  <a:txBody>
                    <a:bodyPr/>
                    <a:lstStyle/>
                    <a:p>
                      <a:endParaRPr lang="en-US" sz="1600">
                        <a:solidFill>
                          <a:schemeClr val="tx1"/>
                        </a:solidFill>
                        <a:latin typeface="Times New Roman"/>
                      </a:endParaRPr>
                    </a:p>
                  </a:txBody>
                  <a:tcPr/>
                </a:tc>
                <a:tc>
                  <a:txBody>
                    <a:bodyPr/>
                    <a:lstStyle/>
                    <a:p>
                      <a:pPr lvl="0">
                        <a:buNone/>
                      </a:pPr>
                      <a:r>
                        <a:rPr lang="en-US" sz="1600" b="0" i="0" u="none" strike="noStrike" baseline="0" noProof="0">
                          <a:solidFill>
                            <a:schemeClr val="tx1"/>
                          </a:solidFill>
                          <a:latin typeface="Times New Roman"/>
                        </a:rPr>
                        <a:t>Cycle GAN</a:t>
                      </a:r>
                      <a:endParaRPr lang="en-US" sz="1600">
                        <a:solidFill>
                          <a:schemeClr val="tx1"/>
                        </a:solidFill>
                        <a:latin typeface="Times New Roman"/>
                      </a:endParaRPr>
                    </a:p>
                  </a:txBody>
                  <a:tcPr/>
                </a:tc>
                <a:tc>
                  <a:txBody>
                    <a:bodyPr/>
                    <a:lstStyle/>
                    <a:p>
                      <a:pPr lvl="0">
                        <a:buNone/>
                      </a:pPr>
                      <a:r>
                        <a:rPr lang="en-US" sz="1600" b="0" i="0" u="none" strike="noStrike" baseline="0" noProof="0">
                          <a:solidFill>
                            <a:schemeClr val="tx1"/>
                          </a:solidFill>
                          <a:latin typeface="Times New Roman"/>
                        </a:rPr>
                        <a:t>Conditional GANs</a:t>
                      </a:r>
                      <a:endParaRPr lang="en-US" sz="1600">
                        <a:solidFill>
                          <a:schemeClr val="tx1"/>
                        </a:solidFill>
                        <a:latin typeface="Times New Roman"/>
                      </a:endParaRPr>
                    </a:p>
                  </a:txBody>
                  <a:tcPr/>
                </a:tc>
                <a:extLst>
                  <a:ext uri="{0D108BD9-81ED-4DB2-BD59-A6C34878D82A}">
                    <a16:rowId xmlns:a16="http://schemas.microsoft.com/office/drawing/2014/main" val="1243311784"/>
                  </a:ext>
                </a:extLst>
              </a:tr>
              <a:tr h="632948">
                <a:tc>
                  <a:txBody>
                    <a:bodyPr/>
                    <a:lstStyle/>
                    <a:p>
                      <a:pPr lvl="0">
                        <a:buNone/>
                      </a:pPr>
                      <a:r>
                        <a:rPr lang="en-US" sz="1600" b="0" i="0" u="none" strike="noStrike" noProof="0">
                          <a:solidFill>
                            <a:schemeClr val="tx1"/>
                          </a:solidFill>
                          <a:latin typeface="Times New Roman"/>
                        </a:rPr>
                        <a:t>Type of GAN</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Unpaired image-to-image translation</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Paired image generation and translation</a:t>
                      </a:r>
                      <a:endParaRPr lang="en-US" sz="1600">
                        <a:solidFill>
                          <a:schemeClr val="tx1"/>
                        </a:solidFill>
                        <a:latin typeface="Times New Roman"/>
                      </a:endParaRPr>
                    </a:p>
                  </a:txBody>
                  <a:tcPr/>
                </a:tc>
                <a:extLst>
                  <a:ext uri="{0D108BD9-81ED-4DB2-BD59-A6C34878D82A}">
                    <a16:rowId xmlns:a16="http://schemas.microsoft.com/office/drawing/2014/main" val="3418119307"/>
                  </a:ext>
                </a:extLst>
              </a:tr>
              <a:tr h="404008">
                <a:tc>
                  <a:txBody>
                    <a:bodyPr/>
                    <a:lstStyle/>
                    <a:p>
                      <a:pPr lvl="0">
                        <a:buNone/>
                      </a:pPr>
                      <a:r>
                        <a:rPr lang="en-US" sz="1600" b="0" i="0" u="none" strike="noStrike" noProof="0">
                          <a:solidFill>
                            <a:schemeClr val="tx1"/>
                          </a:solidFill>
                          <a:latin typeface="Times New Roman"/>
                        </a:rPr>
                        <a:t>Training Data</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Unpaired data</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Paired data</a:t>
                      </a:r>
                      <a:endParaRPr lang="en-US" sz="1600">
                        <a:solidFill>
                          <a:schemeClr val="tx1"/>
                        </a:solidFill>
                        <a:latin typeface="Times New Roman"/>
                      </a:endParaRPr>
                    </a:p>
                  </a:txBody>
                  <a:tcPr/>
                </a:tc>
                <a:extLst>
                  <a:ext uri="{0D108BD9-81ED-4DB2-BD59-A6C34878D82A}">
                    <a16:rowId xmlns:a16="http://schemas.microsoft.com/office/drawing/2014/main" val="3620449431"/>
                  </a:ext>
                </a:extLst>
              </a:tr>
              <a:tr h="902287">
                <a:tc>
                  <a:txBody>
                    <a:bodyPr/>
                    <a:lstStyle/>
                    <a:p>
                      <a:pPr lvl="0">
                        <a:buNone/>
                      </a:pPr>
                      <a:r>
                        <a:rPr lang="en-US" sz="1600" b="0" i="0" u="none" strike="noStrike" noProof="0">
                          <a:solidFill>
                            <a:schemeClr val="tx1"/>
                          </a:solidFill>
                          <a:latin typeface="Times New Roman"/>
                        </a:rPr>
                        <a:t>Training Process</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Adversarial training + Cycle consistency loss</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Adversarial training + Conditioning on input conditions</a:t>
                      </a:r>
                      <a:endParaRPr lang="en-US" sz="1600">
                        <a:solidFill>
                          <a:schemeClr val="tx1"/>
                        </a:solidFill>
                        <a:latin typeface="Times New Roman"/>
                      </a:endParaRPr>
                    </a:p>
                  </a:txBody>
                  <a:tcPr/>
                </a:tc>
                <a:extLst>
                  <a:ext uri="{0D108BD9-81ED-4DB2-BD59-A6C34878D82A}">
                    <a16:rowId xmlns:a16="http://schemas.microsoft.com/office/drawing/2014/main" val="23678453"/>
                  </a:ext>
                </a:extLst>
              </a:tr>
              <a:tr h="632948">
                <a:tc>
                  <a:txBody>
                    <a:bodyPr/>
                    <a:lstStyle/>
                    <a:p>
                      <a:pPr lvl="0">
                        <a:buNone/>
                      </a:pPr>
                      <a:r>
                        <a:rPr lang="en-US" sz="1600" b="0" i="0" u="none" strike="noStrike" noProof="0">
                          <a:solidFill>
                            <a:schemeClr val="tx1"/>
                          </a:solidFill>
                          <a:latin typeface="Times New Roman"/>
                        </a:rPr>
                        <a:t>Data Flexibility</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Handles unaligned datasets</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Requires explicit correspondences</a:t>
                      </a:r>
                      <a:endParaRPr lang="en-US" sz="1600">
                        <a:solidFill>
                          <a:schemeClr val="tx1"/>
                        </a:solidFill>
                        <a:latin typeface="Times New Roman"/>
                      </a:endParaRPr>
                    </a:p>
                  </a:txBody>
                  <a:tcPr/>
                </a:tc>
                <a:extLst>
                  <a:ext uri="{0D108BD9-81ED-4DB2-BD59-A6C34878D82A}">
                    <a16:rowId xmlns:a16="http://schemas.microsoft.com/office/drawing/2014/main" val="502647660"/>
                  </a:ext>
                </a:extLst>
              </a:tr>
              <a:tr h="404008">
                <a:tc>
                  <a:txBody>
                    <a:bodyPr/>
                    <a:lstStyle/>
                    <a:p>
                      <a:pPr lvl="0">
                        <a:buNone/>
                      </a:pPr>
                      <a:r>
                        <a:rPr lang="en-US" sz="1600" b="0" i="0" u="none" strike="noStrike" noProof="0">
                          <a:solidFill>
                            <a:schemeClr val="tx1"/>
                          </a:solidFill>
                          <a:latin typeface="Times New Roman"/>
                        </a:rPr>
                        <a:t>Attribute Control</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Limited control over attributes</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Precise control over attributes</a:t>
                      </a:r>
                      <a:endParaRPr lang="en-US" sz="1600">
                        <a:solidFill>
                          <a:schemeClr val="tx1"/>
                        </a:solidFill>
                        <a:latin typeface="Times New Roman"/>
                      </a:endParaRPr>
                    </a:p>
                  </a:txBody>
                  <a:tcPr/>
                </a:tc>
                <a:extLst>
                  <a:ext uri="{0D108BD9-81ED-4DB2-BD59-A6C34878D82A}">
                    <a16:rowId xmlns:a16="http://schemas.microsoft.com/office/drawing/2014/main" val="459814877"/>
                  </a:ext>
                </a:extLst>
              </a:tr>
              <a:tr h="902287">
                <a:tc>
                  <a:txBody>
                    <a:bodyPr/>
                    <a:lstStyle/>
                    <a:p>
                      <a:pPr lvl="0">
                        <a:buNone/>
                      </a:pPr>
                      <a:r>
                        <a:rPr lang="en-US" sz="1600" b="0" i="0" u="none" strike="noStrike" noProof="0">
                          <a:solidFill>
                            <a:schemeClr val="tx1"/>
                          </a:solidFill>
                          <a:latin typeface="Times New Roman"/>
                        </a:rPr>
                        <a:t>Applications</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Style transfer, domain adaptation, image-to-image translation</a:t>
                      </a:r>
                      <a:endParaRPr lang="en-US" sz="1600">
                        <a:solidFill>
                          <a:schemeClr val="tx1"/>
                        </a:solidFill>
                        <a:latin typeface="Times New Roman"/>
                      </a:endParaRPr>
                    </a:p>
                  </a:txBody>
                  <a:tcPr/>
                </a:tc>
                <a:tc>
                  <a:txBody>
                    <a:bodyPr/>
                    <a:lstStyle/>
                    <a:p>
                      <a:pPr lvl="0">
                        <a:buNone/>
                      </a:pPr>
                      <a:r>
                        <a:rPr lang="en-US" sz="1600" b="0" i="0" u="none" strike="noStrike" noProof="0">
                          <a:solidFill>
                            <a:schemeClr val="tx1"/>
                          </a:solidFill>
                          <a:latin typeface="Times New Roman"/>
                        </a:rPr>
                        <a:t>Image synthesis, text-to-image generation, image-to-image translation with paired data</a:t>
                      </a:r>
                      <a:endParaRPr lang="en-US" sz="1600">
                        <a:solidFill>
                          <a:schemeClr val="tx1"/>
                        </a:solidFill>
                        <a:latin typeface="Times New Roman"/>
                      </a:endParaRPr>
                    </a:p>
                  </a:txBody>
                  <a:tcPr/>
                </a:tc>
                <a:extLst>
                  <a:ext uri="{0D108BD9-81ED-4DB2-BD59-A6C34878D82A}">
                    <a16:rowId xmlns:a16="http://schemas.microsoft.com/office/drawing/2014/main" val="878642372"/>
                  </a:ext>
                </a:extLst>
              </a:tr>
            </a:tbl>
          </a:graphicData>
        </a:graphic>
      </p:graphicFrame>
    </p:spTree>
    <p:extLst>
      <p:ext uri="{BB962C8B-B14F-4D97-AF65-F5344CB8AC3E}">
        <p14:creationId xmlns:p14="http://schemas.microsoft.com/office/powerpoint/2010/main" val="1584943719"/>
      </p:ext>
    </p:extLst>
  </p:cSld>
  <p:clrMapOvr>
    <a:masterClrMapping/>
  </p:clrMapOvr>
  <mc:AlternateContent xmlns:mc="http://schemas.openxmlformats.org/markup-compatibility/2006" xmlns:p14="http://schemas.microsoft.com/office/powerpoint/2010/main">
    <mc:Choice Requires="p14">
      <p:transition spd="slow" p14:dur="2000" advTm="34762"/>
    </mc:Choice>
    <mc:Fallback xmlns="">
      <p:transition spd="slow" advTm="3476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A0B-1954-B708-A7CB-A3F865D94D65}"/>
              </a:ext>
            </a:extLst>
          </p:cNvPr>
          <p:cNvSpPr>
            <a:spLocks noGrp="1"/>
          </p:cNvSpPr>
          <p:nvPr>
            <p:ph type="title"/>
          </p:nvPr>
        </p:nvSpPr>
        <p:spPr>
          <a:xfrm>
            <a:off x="838200" y="2766219"/>
            <a:ext cx="10515600" cy="1325563"/>
          </a:xfrm>
        </p:spPr>
        <p:txBody>
          <a:bodyPr/>
          <a:lstStyle/>
          <a:p>
            <a:pPr algn="ctr"/>
            <a:r>
              <a:rPr lang="en-IN" dirty="0"/>
              <a:t>Thank You For Watching!</a:t>
            </a:r>
          </a:p>
        </p:txBody>
      </p:sp>
    </p:spTree>
    <p:extLst>
      <p:ext uri="{BB962C8B-B14F-4D97-AF65-F5344CB8AC3E}">
        <p14:creationId xmlns:p14="http://schemas.microsoft.com/office/powerpoint/2010/main" val="1692848508"/>
      </p:ext>
    </p:extLst>
  </p:cSld>
  <p:clrMapOvr>
    <a:masterClrMapping/>
  </p:clrMapOvr>
  <mc:AlternateContent xmlns:mc="http://schemas.openxmlformats.org/markup-compatibility/2006" xmlns:p14="http://schemas.microsoft.com/office/powerpoint/2010/main">
    <mc:Choice Requires="p14">
      <p:transition spd="slow" p14:dur="2000" advTm="2990"/>
    </mc:Choice>
    <mc:Fallback xmlns="">
      <p:transition spd="slow" advTm="299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FEE3-B365-FB8F-E191-D893EFEF387A}"/>
              </a:ext>
            </a:extLst>
          </p:cNvPr>
          <p:cNvSpPr>
            <a:spLocks noGrp="1"/>
          </p:cNvSpPr>
          <p:nvPr>
            <p:ph type="title"/>
          </p:nvPr>
        </p:nvSpPr>
        <p:spPr/>
        <p:txBody>
          <a:bodyPr/>
          <a:lstStyle/>
          <a:p>
            <a:r>
              <a:rPr lang="en-GB" dirty="0">
                <a:cs typeface="Calibri Light"/>
              </a:rPr>
              <a:t>Future Work</a:t>
            </a:r>
            <a:endParaRPr lang="en-GB" dirty="0"/>
          </a:p>
        </p:txBody>
      </p:sp>
      <p:sp>
        <p:nvSpPr>
          <p:cNvPr id="3" name="Content Placeholder 2">
            <a:extLst>
              <a:ext uri="{FF2B5EF4-FFF2-40B4-BE49-F238E27FC236}">
                <a16:creationId xmlns:a16="http://schemas.microsoft.com/office/drawing/2014/main" id="{95E017BE-53DB-C502-1529-5746E81104CC}"/>
              </a:ext>
            </a:extLst>
          </p:cNvPr>
          <p:cNvSpPr>
            <a:spLocks noGrp="1"/>
          </p:cNvSpPr>
          <p:nvPr>
            <p:ph idx="1"/>
          </p:nvPr>
        </p:nvSpPr>
        <p:spPr/>
        <p:txBody>
          <a:bodyPr vert="horz" lIns="91440" tIns="45720" rIns="91440" bIns="45720" rtlCol="0" anchor="t">
            <a:normAutofit/>
          </a:bodyPr>
          <a:lstStyle/>
          <a:p>
            <a:r>
              <a:rPr lang="en-GB" dirty="0">
                <a:ea typeface="Calibri"/>
                <a:cs typeface="Calibri"/>
              </a:rPr>
              <a:t>Tuning (</a:t>
            </a:r>
            <a:r>
              <a:rPr lang="en-GB" err="1">
                <a:ea typeface="Calibri"/>
                <a:cs typeface="Calibri"/>
              </a:rPr>
              <a:t>espacially</a:t>
            </a:r>
            <a:r>
              <a:rPr lang="en-GB" dirty="0">
                <a:ea typeface="Calibri"/>
                <a:cs typeface="Calibri"/>
              </a:rPr>
              <a:t> the </a:t>
            </a:r>
            <a:r>
              <a:rPr lang="en-GB" err="1">
                <a:ea typeface="Calibri"/>
                <a:cs typeface="Calibri"/>
              </a:rPr>
              <a:t>CycleGAN</a:t>
            </a:r>
            <a:r>
              <a:rPr lang="en-GB" dirty="0">
                <a:ea typeface="Calibri"/>
                <a:cs typeface="Calibri"/>
              </a:rPr>
              <a:t>)</a:t>
            </a:r>
            <a:endParaRPr lang="en-US"/>
          </a:p>
          <a:p>
            <a:r>
              <a:rPr lang="en-GB" dirty="0">
                <a:ea typeface="Calibri"/>
                <a:cs typeface="Calibri"/>
              </a:rPr>
              <a:t>Run Extensive training for the maps dataset in conditional GANs</a:t>
            </a:r>
          </a:p>
          <a:p>
            <a:r>
              <a:rPr lang="en-GB" dirty="0">
                <a:ea typeface="Calibri"/>
                <a:cs typeface="Calibri"/>
              </a:rPr>
              <a:t>Different types of datasets (especially unpaired data)</a:t>
            </a:r>
          </a:p>
          <a:p>
            <a:r>
              <a:rPr lang="en-GB" dirty="0">
                <a:ea typeface="Calibri"/>
                <a:cs typeface="Calibri"/>
              </a:rPr>
              <a:t>Other types of GANs: e.g. Self Attention GAN can better manage translation with important geometrical changes (such as cat to human)</a:t>
            </a:r>
          </a:p>
        </p:txBody>
      </p:sp>
    </p:spTree>
    <p:extLst>
      <p:ext uri="{BB962C8B-B14F-4D97-AF65-F5344CB8AC3E}">
        <p14:creationId xmlns:p14="http://schemas.microsoft.com/office/powerpoint/2010/main" val="112545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0CF3-BBA9-106B-1D6A-FD410895125B}"/>
              </a:ext>
            </a:extLst>
          </p:cNvPr>
          <p:cNvSpPr>
            <a:spLocks noGrp="1"/>
          </p:cNvSpPr>
          <p:nvPr>
            <p:ph type="title"/>
          </p:nvPr>
        </p:nvSpPr>
        <p:spPr/>
        <p:txBody>
          <a:bodyPr/>
          <a:lstStyle/>
          <a:p>
            <a:r>
              <a:rPr lang="en-GB">
                <a:cs typeface="Calibri Light"/>
              </a:rPr>
              <a:t>Introduction: </a:t>
            </a:r>
            <a:r>
              <a:rPr lang="en-GB" err="1">
                <a:cs typeface="Calibri Light"/>
              </a:rPr>
              <a:t>cGANs</a:t>
            </a:r>
            <a:r>
              <a:rPr lang="en-GB">
                <a:cs typeface="Calibri Light"/>
              </a:rPr>
              <a:t> and Pix2Pix</a:t>
            </a:r>
            <a:endParaRPr lang="en-GB" err="1"/>
          </a:p>
        </p:txBody>
      </p:sp>
      <p:sp>
        <p:nvSpPr>
          <p:cNvPr id="6" name="Espace réservé du contenu 5">
            <a:extLst>
              <a:ext uri="{FF2B5EF4-FFF2-40B4-BE49-F238E27FC236}">
                <a16:creationId xmlns:a16="http://schemas.microsoft.com/office/drawing/2014/main" id="{EFAA8029-0996-B680-B306-11ACF5C948D9}"/>
              </a:ext>
            </a:extLst>
          </p:cNvPr>
          <p:cNvSpPr>
            <a:spLocks noGrp="1"/>
          </p:cNvSpPr>
          <p:nvPr>
            <p:ph idx="1"/>
          </p:nvPr>
        </p:nvSpPr>
        <p:spPr>
          <a:xfrm>
            <a:off x="838200" y="1480569"/>
            <a:ext cx="10515600" cy="5012695"/>
          </a:xfrm>
        </p:spPr>
        <p:txBody>
          <a:bodyPr vert="horz" lIns="91440" tIns="45720" rIns="91440" bIns="45720" rtlCol="0" anchor="t">
            <a:normAutofit/>
          </a:bodyPr>
          <a:lstStyle/>
          <a:p>
            <a:r>
              <a:rPr lang="fr-FR" dirty="0" err="1">
                <a:cs typeface="Calibri"/>
              </a:rPr>
              <a:t>Generative</a:t>
            </a:r>
            <a:r>
              <a:rPr lang="fr-FR" dirty="0">
                <a:cs typeface="Calibri"/>
              </a:rPr>
              <a:t> </a:t>
            </a:r>
            <a:r>
              <a:rPr lang="fr-FR" dirty="0" err="1">
                <a:cs typeface="Calibri"/>
              </a:rPr>
              <a:t>Adversarial</a:t>
            </a:r>
            <a:r>
              <a:rPr lang="fr-FR" dirty="0">
                <a:cs typeface="Calibri"/>
              </a:rPr>
              <a:t> Network</a:t>
            </a:r>
            <a:endParaRPr lang="fr-FR" sz="2000" dirty="0">
              <a:cs typeface="Calibri"/>
            </a:endParaRPr>
          </a:p>
          <a:p>
            <a:pPr lvl="1"/>
            <a:r>
              <a:rPr lang="fr-FR" dirty="0" err="1">
                <a:cs typeface="Calibri"/>
              </a:rPr>
              <a:t>Conditional</a:t>
            </a:r>
            <a:r>
              <a:rPr lang="fr-FR" dirty="0">
                <a:cs typeface="Calibri"/>
              </a:rPr>
              <a:t> GAN</a:t>
            </a:r>
            <a:endParaRPr lang="fr-FR" sz="2000" dirty="0">
              <a:cs typeface="Calibri"/>
            </a:endParaRPr>
          </a:p>
          <a:p>
            <a:pPr lvl="1"/>
            <a:r>
              <a:rPr lang="fr-FR" dirty="0">
                <a:cs typeface="Calibri"/>
              </a:rPr>
              <a:t>Pix2Pix – An </a:t>
            </a:r>
            <a:r>
              <a:rPr lang="fr-FR" dirty="0" err="1">
                <a:cs typeface="Calibri"/>
              </a:rPr>
              <a:t>Implementation</a:t>
            </a:r>
            <a:r>
              <a:rPr lang="fr-FR" dirty="0">
                <a:cs typeface="Calibri"/>
              </a:rPr>
              <a:t> of </a:t>
            </a:r>
            <a:r>
              <a:rPr lang="fr-FR" dirty="0" err="1">
                <a:cs typeface="Calibri"/>
              </a:rPr>
              <a:t>Conditional</a:t>
            </a:r>
            <a:r>
              <a:rPr lang="fr-FR" dirty="0">
                <a:cs typeface="Calibri"/>
              </a:rPr>
              <a:t> GAN</a:t>
            </a:r>
          </a:p>
        </p:txBody>
      </p:sp>
      <p:pic>
        <p:nvPicPr>
          <p:cNvPr id="3" name="Image 3" descr="Une image contenant Site web&#10;&#10;Description générée automatiquement">
            <a:extLst>
              <a:ext uri="{FF2B5EF4-FFF2-40B4-BE49-F238E27FC236}">
                <a16:creationId xmlns:a16="http://schemas.microsoft.com/office/drawing/2014/main" id="{C9EEE6F2-6F88-3E6D-FC7A-2BE0B96B98F5}"/>
              </a:ext>
            </a:extLst>
          </p:cNvPr>
          <p:cNvPicPr>
            <a:picLocks noChangeAspect="1"/>
          </p:cNvPicPr>
          <p:nvPr/>
        </p:nvPicPr>
        <p:blipFill>
          <a:blip r:embed="rId2"/>
          <a:stretch>
            <a:fillRect/>
          </a:stretch>
        </p:blipFill>
        <p:spPr>
          <a:xfrm>
            <a:off x="3216938" y="2814145"/>
            <a:ext cx="4884507" cy="3390617"/>
          </a:xfrm>
          <a:prstGeom prst="rect">
            <a:avLst/>
          </a:prstGeom>
        </p:spPr>
      </p:pic>
    </p:spTree>
    <p:extLst>
      <p:ext uri="{BB962C8B-B14F-4D97-AF65-F5344CB8AC3E}">
        <p14:creationId xmlns:p14="http://schemas.microsoft.com/office/powerpoint/2010/main" val="2936240676"/>
      </p:ext>
    </p:extLst>
  </p:cSld>
  <p:clrMapOvr>
    <a:masterClrMapping/>
  </p:clrMapOvr>
  <mc:AlternateContent xmlns:mc="http://schemas.openxmlformats.org/markup-compatibility/2006" xmlns:p14="http://schemas.microsoft.com/office/powerpoint/2010/main">
    <mc:Choice Requires="p14">
      <p:transition spd="slow" p14:dur="2000" advTm="14561"/>
    </mc:Choice>
    <mc:Fallback xmlns="">
      <p:transition spd="slow" advTm="145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49F9-4B2A-5811-7DDE-CFE20300B02C}"/>
              </a:ext>
            </a:extLst>
          </p:cNvPr>
          <p:cNvSpPr>
            <a:spLocks noGrp="1"/>
          </p:cNvSpPr>
          <p:nvPr>
            <p:ph type="title"/>
          </p:nvPr>
        </p:nvSpPr>
        <p:spPr>
          <a:xfrm>
            <a:off x="349016" y="104931"/>
            <a:ext cx="11707589" cy="973477"/>
          </a:xfrm>
        </p:spPr>
        <p:txBody>
          <a:bodyPr>
            <a:noAutofit/>
          </a:bodyPr>
          <a:lstStyle/>
          <a:p>
            <a:pPr algn="ctr"/>
            <a:r>
              <a:rPr lang="en-GB" sz="4000" b="1">
                <a:solidFill>
                  <a:schemeClr val="tx1">
                    <a:lumMod val="75000"/>
                    <a:lumOff val="25000"/>
                  </a:schemeClr>
                </a:solidFill>
                <a:cs typeface="Calibri Light"/>
              </a:rPr>
              <a:t>Generative Adversarial Networks  - GANs</a:t>
            </a:r>
            <a:endParaRPr lang="en-GB" sz="4000" b="1">
              <a:solidFill>
                <a:schemeClr val="tx1">
                  <a:lumMod val="75000"/>
                  <a:lumOff val="25000"/>
                </a:schemeClr>
              </a:solidFill>
              <a:ea typeface="Calibri Light" panose="020F0302020204030204"/>
              <a:cs typeface="Calibri Light"/>
            </a:endParaRPr>
          </a:p>
        </p:txBody>
      </p:sp>
      <p:pic>
        <p:nvPicPr>
          <p:cNvPr id="4" name="Εικόνα 5" descr="Εικόνα που περιέχει λογότυπο&#10;&#10;Περιγραφή που δημιουργήθηκε αυτόματα">
            <a:extLst>
              <a:ext uri="{FF2B5EF4-FFF2-40B4-BE49-F238E27FC236}">
                <a16:creationId xmlns:a16="http://schemas.microsoft.com/office/drawing/2014/main" id="{185BA553-E337-1ECA-2400-A610BA52D784}"/>
              </a:ext>
            </a:extLst>
          </p:cNvPr>
          <p:cNvPicPr>
            <a:picLocks noGrp="1" noChangeAspect="1"/>
          </p:cNvPicPr>
          <p:nvPr>
            <p:ph idx="1"/>
          </p:nvPr>
        </p:nvPicPr>
        <p:blipFill>
          <a:blip r:embed="rId3"/>
          <a:stretch>
            <a:fillRect/>
          </a:stretch>
        </p:blipFill>
        <p:spPr>
          <a:xfrm>
            <a:off x="391855" y="1081012"/>
            <a:ext cx="3826228" cy="976018"/>
          </a:xfrm>
        </p:spPr>
      </p:pic>
      <p:sp>
        <p:nvSpPr>
          <p:cNvPr id="5" name="TextBox 4">
            <a:extLst>
              <a:ext uri="{FF2B5EF4-FFF2-40B4-BE49-F238E27FC236}">
                <a16:creationId xmlns:a16="http://schemas.microsoft.com/office/drawing/2014/main" id="{118B625A-E6DD-2E71-8F8E-27DBC4DB7F89}"/>
              </a:ext>
            </a:extLst>
          </p:cNvPr>
          <p:cNvSpPr txBox="1"/>
          <p:nvPr/>
        </p:nvSpPr>
        <p:spPr>
          <a:xfrm>
            <a:off x="9106829" y="6607097"/>
            <a:ext cx="311304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1050">
                <a:cs typeface="Calibri"/>
                <a:hlinkClick r:id="rId4"/>
              </a:rPr>
              <a:t>https://developers.google.com/machine-learning/gan</a:t>
            </a:r>
            <a:endParaRPr lang="el-GR" sz="1050">
              <a:cs typeface="Calibri"/>
            </a:endParaRPr>
          </a:p>
        </p:txBody>
      </p:sp>
      <p:pic>
        <p:nvPicPr>
          <p:cNvPr id="9" name="Εικόνα 9" descr="Εικόνα που περιέχει διάγραμμα&#10;&#10;Περιγραφή που δημιουργήθηκε αυτόματα">
            <a:extLst>
              <a:ext uri="{FF2B5EF4-FFF2-40B4-BE49-F238E27FC236}">
                <a16:creationId xmlns:a16="http://schemas.microsoft.com/office/drawing/2014/main" id="{B59F7408-426E-99BA-204A-4E9824AE8E76}"/>
              </a:ext>
            </a:extLst>
          </p:cNvPr>
          <p:cNvPicPr>
            <a:picLocks noChangeAspect="1"/>
          </p:cNvPicPr>
          <p:nvPr/>
        </p:nvPicPr>
        <p:blipFill>
          <a:blip r:embed="rId5"/>
          <a:stretch>
            <a:fillRect/>
          </a:stretch>
        </p:blipFill>
        <p:spPr>
          <a:xfrm>
            <a:off x="395731" y="2456028"/>
            <a:ext cx="7085866" cy="3036977"/>
          </a:xfrm>
          <a:prstGeom prst="rect">
            <a:avLst/>
          </a:prstGeom>
        </p:spPr>
      </p:pic>
      <p:sp>
        <p:nvSpPr>
          <p:cNvPr id="3" name="TextBox 2">
            <a:extLst>
              <a:ext uri="{FF2B5EF4-FFF2-40B4-BE49-F238E27FC236}">
                <a16:creationId xmlns:a16="http://schemas.microsoft.com/office/drawing/2014/main" id="{1094A557-54C7-E2E6-1D22-D1C7FD723604}"/>
              </a:ext>
            </a:extLst>
          </p:cNvPr>
          <p:cNvSpPr txBox="1"/>
          <p:nvPr/>
        </p:nvSpPr>
        <p:spPr>
          <a:xfrm>
            <a:off x="7704781" y="2488145"/>
            <a:ext cx="433647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err="1">
                <a:cs typeface="Calibri" panose="020F0502020204030204"/>
              </a:rPr>
              <a:t>GANs</a:t>
            </a:r>
            <a:r>
              <a:rPr lang="el-GR">
                <a:cs typeface="Calibri" panose="020F0502020204030204"/>
              </a:rPr>
              <a:t> </a:t>
            </a:r>
            <a:r>
              <a:rPr lang="el-GR" err="1">
                <a:cs typeface="Calibri" panose="020F0502020204030204"/>
              </a:rPr>
              <a:t>consists</a:t>
            </a:r>
            <a:r>
              <a:rPr lang="el-GR">
                <a:cs typeface="Calibri" panose="020F0502020204030204"/>
              </a:rPr>
              <a:t> of </a:t>
            </a:r>
            <a:r>
              <a:rPr lang="el-GR" err="1">
                <a:cs typeface="Calibri" panose="020F0502020204030204"/>
              </a:rPr>
              <a:t>two</a:t>
            </a:r>
            <a:r>
              <a:rPr lang="el-GR">
                <a:cs typeface="Calibri" panose="020F0502020204030204"/>
              </a:rPr>
              <a:t> </a:t>
            </a:r>
            <a:r>
              <a:rPr lang="el-GR" b="1" i="1" err="1">
                <a:cs typeface="Calibri" panose="020F0502020204030204"/>
              </a:rPr>
              <a:t>competing</a:t>
            </a:r>
            <a:r>
              <a:rPr lang="el-GR">
                <a:cs typeface="Calibri" panose="020F0502020204030204"/>
              </a:rPr>
              <a:t> </a:t>
            </a:r>
            <a:r>
              <a:rPr lang="el-GR" err="1">
                <a:cs typeface="Calibri" panose="020F0502020204030204"/>
              </a:rPr>
              <a:t>networks</a:t>
            </a:r>
            <a:r>
              <a:rPr lang="el-GR">
                <a:cs typeface="Calibri" panose="020F0502020204030204"/>
              </a:rPr>
              <a:t>:</a:t>
            </a:r>
          </a:p>
          <a:p>
            <a:endParaRPr lang="el-GR">
              <a:solidFill>
                <a:srgbClr val="C00000"/>
              </a:solidFill>
              <a:ea typeface="Calibri" panose="020F0502020204030204"/>
              <a:cs typeface="Calibri" panose="020F0502020204030204"/>
            </a:endParaRPr>
          </a:p>
          <a:p>
            <a:pPr marL="285750" indent="-285750">
              <a:buFont typeface="Wingdings"/>
              <a:buChar char="v"/>
            </a:pPr>
            <a:r>
              <a:rPr lang="el-GR" i="1" u="sng" err="1">
                <a:solidFill>
                  <a:srgbClr val="C00000"/>
                </a:solidFill>
                <a:ea typeface="Calibri" panose="020F0502020204030204"/>
                <a:cs typeface="Calibri" panose="020F0502020204030204"/>
              </a:rPr>
              <a:t>Generator</a:t>
            </a:r>
            <a:endParaRPr lang="el-GR" i="1" u="sng">
              <a:solidFill>
                <a:srgbClr val="C00000"/>
              </a:solidFill>
              <a:ea typeface="Calibri" panose="020F0502020204030204"/>
              <a:cs typeface="Calibri" panose="020F0502020204030204"/>
            </a:endParaRPr>
          </a:p>
          <a:p>
            <a:pPr marL="742950" lvl="1" indent="-285750">
              <a:buFont typeface="Arial"/>
              <a:buChar char="•"/>
            </a:pPr>
            <a:r>
              <a:rPr lang="el-GR" i="1" err="1">
                <a:solidFill>
                  <a:srgbClr val="C00000"/>
                </a:solidFill>
                <a:ea typeface="Calibri" panose="020F0502020204030204"/>
                <a:cs typeface="Calibri" panose="020F0502020204030204"/>
              </a:rPr>
              <a:t>Creates</a:t>
            </a:r>
            <a:r>
              <a:rPr lang="el-GR" i="1">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fake</a:t>
            </a:r>
            <a:r>
              <a:rPr lang="el-GR">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data</a:t>
            </a:r>
            <a:r>
              <a:rPr lang="el-GR">
                <a:solidFill>
                  <a:srgbClr val="C00000"/>
                </a:solidFill>
                <a:ea typeface="Calibri" panose="020F0502020204030204"/>
                <a:cs typeface="Calibri" panose="020F0502020204030204"/>
              </a:rPr>
              <a:t> and </a:t>
            </a:r>
            <a:r>
              <a:rPr lang="el-GR" err="1">
                <a:solidFill>
                  <a:srgbClr val="C00000"/>
                </a:solidFill>
                <a:ea typeface="Calibri" panose="020F0502020204030204"/>
                <a:cs typeface="Calibri" panose="020F0502020204030204"/>
              </a:rPr>
              <a:t>trains</a:t>
            </a:r>
            <a:r>
              <a:rPr lang="el-GR">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to</a:t>
            </a:r>
            <a:r>
              <a:rPr lang="el-GR">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improve</a:t>
            </a:r>
            <a:r>
              <a:rPr lang="el-GR">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their</a:t>
            </a:r>
            <a:r>
              <a:rPr lang="el-GR">
                <a:solidFill>
                  <a:srgbClr val="C00000"/>
                </a:solidFill>
                <a:ea typeface="Calibri" panose="020F0502020204030204"/>
                <a:cs typeface="Calibri" panose="020F0502020204030204"/>
              </a:rPr>
              <a:t> </a:t>
            </a:r>
            <a:r>
              <a:rPr lang="el-GR" err="1">
                <a:solidFill>
                  <a:srgbClr val="C00000"/>
                </a:solidFill>
                <a:ea typeface="Calibri" panose="020F0502020204030204"/>
                <a:cs typeface="Calibri" panose="020F0502020204030204"/>
              </a:rPr>
              <a:t>quality</a:t>
            </a:r>
            <a:r>
              <a:rPr lang="el-GR">
                <a:solidFill>
                  <a:srgbClr val="C00000"/>
                </a:solidFill>
                <a:ea typeface="Calibri" panose="020F0502020204030204"/>
                <a:cs typeface="Calibri" panose="020F0502020204030204"/>
              </a:rPr>
              <a:t>.</a:t>
            </a:r>
          </a:p>
          <a:p>
            <a:pPr marL="285750" indent="-285750">
              <a:buFont typeface="Arial"/>
              <a:buChar char="•"/>
            </a:pPr>
            <a:endParaRPr lang="el-GR">
              <a:ea typeface="Calibri" panose="020F0502020204030204"/>
              <a:cs typeface="Calibri" panose="020F0502020204030204"/>
            </a:endParaRPr>
          </a:p>
          <a:p>
            <a:pPr marL="342900" indent="-342900">
              <a:buFont typeface="Wingdings"/>
              <a:buChar char="q"/>
            </a:pPr>
            <a:r>
              <a:rPr lang="el-GR" i="1" u="sng" err="1">
                <a:solidFill>
                  <a:srgbClr val="002060"/>
                </a:solidFill>
                <a:ea typeface="Calibri" panose="020F0502020204030204"/>
                <a:cs typeface="Calibri" panose="020F0502020204030204"/>
              </a:rPr>
              <a:t>Discriminator</a:t>
            </a:r>
            <a:endParaRPr lang="el-GR" i="1" u="sng">
              <a:solidFill>
                <a:srgbClr val="002060"/>
              </a:solidFill>
              <a:ea typeface="Calibri" panose="020F0502020204030204"/>
              <a:cs typeface="Calibri" panose="020F0502020204030204"/>
            </a:endParaRPr>
          </a:p>
          <a:p>
            <a:pPr marL="742950" lvl="1" indent="-285750">
              <a:buFont typeface="Arial"/>
              <a:buChar char="•"/>
            </a:pPr>
            <a:r>
              <a:rPr lang="el-GR" err="1">
                <a:solidFill>
                  <a:srgbClr val="002060"/>
                </a:solidFill>
                <a:ea typeface="Calibri" panose="020F0502020204030204"/>
                <a:cs typeface="Calibri" panose="020F0502020204030204"/>
              </a:rPr>
              <a:t>Tries</a:t>
            </a:r>
            <a:r>
              <a:rPr lang="el-GR">
                <a:solidFill>
                  <a:srgbClr val="002060"/>
                </a:solidFill>
                <a:ea typeface="Calibri" panose="020F0502020204030204"/>
                <a:cs typeface="Calibri" panose="020F0502020204030204"/>
              </a:rPr>
              <a:t> </a:t>
            </a:r>
            <a:r>
              <a:rPr lang="el-GR" err="1">
                <a:solidFill>
                  <a:srgbClr val="002060"/>
                </a:solidFill>
                <a:ea typeface="Calibri" panose="020F0502020204030204"/>
                <a:cs typeface="Calibri" panose="020F0502020204030204"/>
              </a:rPr>
              <a:t>to</a:t>
            </a:r>
            <a:r>
              <a:rPr lang="el-GR">
                <a:solidFill>
                  <a:srgbClr val="002060"/>
                </a:solidFill>
                <a:ea typeface="Calibri" panose="020F0502020204030204"/>
                <a:cs typeface="Calibri" panose="020F0502020204030204"/>
              </a:rPr>
              <a:t> </a:t>
            </a:r>
            <a:r>
              <a:rPr lang="el-GR" err="1">
                <a:solidFill>
                  <a:srgbClr val="002060"/>
                </a:solidFill>
                <a:ea typeface="Calibri" panose="020F0502020204030204"/>
                <a:cs typeface="Calibri" panose="020F0502020204030204"/>
              </a:rPr>
              <a:t>detect</a:t>
            </a:r>
            <a:r>
              <a:rPr lang="el-GR">
                <a:solidFill>
                  <a:srgbClr val="002060"/>
                </a:solidFill>
                <a:ea typeface="Calibri" panose="020F0502020204030204"/>
                <a:cs typeface="Calibri" panose="020F0502020204030204"/>
              </a:rPr>
              <a:t> and </a:t>
            </a:r>
            <a:r>
              <a:rPr lang="el-GR" i="1" err="1">
                <a:solidFill>
                  <a:srgbClr val="002060"/>
                </a:solidFill>
                <a:ea typeface="Calibri" panose="020F0502020204030204"/>
                <a:cs typeface="Calibri" panose="020F0502020204030204"/>
              </a:rPr>
              <a:t>classify</a:t>
            </a:r>
            <a:r>
              <a:rPr lang="el-GR" i="1">
                <a:solidFill>
                  <a:srgbClr val="002060"/>
                </a:solidFill>
                <a:ea typeface="Calibri" panose="020F0502020204030204"/>
                <a:cs typeface="Calibri" panose="020F0502020204030204"/>
              </a:rPr>
              <a:t> </a:t>
            </a:r>
            <a:r>
              <a:rPr lang="el-GR">
                <a:solidFill>
                  <a:srgbClr val="002060"/>
                </a:solidFill>
                <a:ea typeface="Calibri" panose="020F0502020204030204"/>
                <a:cs typeface="Calibri" panose="020F0502020204030204"/>
              </a:rPr>
              <a:t>the </a:t>
            </a:r>
            <a:r>
              <a:rPr lang="el-GR" err="1">
                <a:solidFill>
                  <a:srgbClr val="002060"/>
                </a:solidFill>
                <a:ea typeface="Calibri" panose="020F0502020204030204"/>
                <a:cs typeface="Calibri" panose="020F0502020204030204"/>
              </a:rPr>
              <a:t>generator's</a:t>
            </a:r>
            <a:r>
              <a:rPr lang="el-GR">
                <a:solidFill>
                  <a:srgbClr val="002060"/>
                </a:solidFill>
                <a:ea typeface="Calibri" panose="020F0502020204030204"/>
                <a:cs typeface="Calibri" panose="020F0502020204030204"/>
              </a:rPr>
              <a:t> </a:t>
            </a:r>
            <a:r>
              <a:rPr lang="el-GR" err="1">
                <a:solidFill>
                  <a:srgbClr val="002060"/>
                </a:solidFill>
                <a:ea typeface="Calibri" panose="020F0502020204030204"/>
                <a:cs typeface="Calibri" panose="020F0502020204030204"/>
              </a:rPr>
              <a:t>output</a:t>
            </a:r>
            <a:r>
              <a:rPr lang="el-GR">
                <a:solidFill>
                  <a:srgbClr val="002060"/>
                </a:solidFill>
                <a:ea typeface="Calibri" panose="020F0502020204030204"/>
                <a:cs typeface="Calibri" panose="020F0502020204030204"/>
              </a:rPr>
              <a:t> </a:t>
            </a:r>
            <a:r>
              <a:rPr lang="el-GR" err="1">
                <a:solidFill>
                  <a:srgbClr val="002060"/>
                </a:solidFill>
                <a:ea typeface="Calibri" panose="020F0502020204030204"/>
                <a:cs typeface="Calibri" panose="020F0502020204030204"/>
              </a:rPr>
              <a:t>as</a:t>
            </a:r>
            <a:r>
              <a:rPr lang="el-GR">
                <a:solidFill>
                  <a:srgbClr val="002060"/>
                </a:solidFill>
                <a:ea typeface="Calibri" panose="020F0502020204030204"/>
                <a:cs typeface="Calibri" panose="020F0502020204030204"/>
              </a:rPr>
              <a:t> </a:t>
            </a:r>
            <a:r>
              <a:rPr lang="el-GR" err="1">
                <a:solidFill>
                  <a:srgbClr val="002060"/>
                </a:solidFill>
                <a:ea typeface="Calibri" panose="020F0502020204030204"/>
                <a:cs typeface="Calibri" panose="020F0502020204030204"/>
              </a:rPr>
              <a:t>fake</a:t>
            </a:r>
            <a:r>
              <a:rPr lang="el-GR">
                <a:solidFill>
                  <a:srgbClr val="002060"/>
                </a:solidFill>
                <a:ea typeface="Calibri" panose="020F0502020204030204"/>
                <a:cs typeface="Calibri" panose="020F0502020204030204"/>
              </a:rPr>
              <a:t>.</a:t>
            </a:r>
          </a:p>
          <a:p>
            <a:endParaRPr lang="el-GR">
              <a:ea typeface="Calibri" panose="020F0502020204030204"/>
              <a:cs typeface="Calibri" panose="020F0502020204030204"/>
            </a:endParaRPr>
          </a:p>
          <a:p>
            <a:endParaRPr lang="el-GR">
              <a:ea typeface="Calibri" panose="020F0502020204030204"/>
              <a:cs typeface="Calibri" panose="020F0502020204030204"/>
            </a:endParaRPr>
          </a:p>
        </p:txBody>
      </p:sp>
      <p:sp>
        <p:nvSpPr>
          <p:cNvPr id="6" name="TextBox 5">
            <a:extLst>
              <a:ext uri="{FF2B5EF4-FFF2-40B4-BE49-F238E27FC236}">
                <a16:creationId xmlns:a16="http://schemas.microsoft.com/office/drawing/2014/main" id="{BEF1E526-8CBB-0BBE-B122-5E520D81C130}"/>
              </a:ext>
            </a:extLst>
          </p:cNvPr>
          <p:cNvSpPr txBox="1"/>
          <p:nvPr/>
        </p:nvSpPr>
        <p:spPr>
          <a:xfrm>
            <a:off x="27879" y="5575609"/>
            <a:ext cx="9926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sz="2400" dirty="0">
                <a:cs typeface="Calibri"/>
              </a:rPr>
              <a:t>The </a:t>
            </a:r>
            <a:r>
              <a:rPr lang="el-GR" sz="2400" i="1" dirty="0">
                <a:cs typeface="Calibri"/>
              </a:rPr>
              <a:t>training processes </a:t>
            </a:r>
            <a:r>
              <a:rPr lang="el-GR" sz="2400" dirty="0">
                <a:cs typeface="Calibri"/>
              </a:rPr>
              <a:t>for the generator and the discriminator do not happen</a:t>
            </a:r>
            <a:endParaRPr lang="en-IN" sz="2400" dirty="0">
              <a:cs typeface="Calibri"/>
            </a:endParaRPr>
          </a:p>
          <a:p>
            <a:pPr algn="ctr"/>
            <a:r>
              <a:rPr lang="en-IN" sz="2400" dirty="0">
                <a:cs typeface="Calibri"/>
              </a:rPr>
              <a:t>s</a:t>
            </a:r>
            <a:r>
              <a:rPr lang="el-GR" sz="2400" dirty="0">
                <a:cs typeface="Calibri"/>
              </a:rPr>
              <a:t>imultaneously, but </a:t>
            </a:r>
            <a:r>
              <a:rPr lang="el-GR" sz="2400" i="1" dirty="0">
                <a:cs typeface="Calibri"/>
              </a:rPr>
              <a:t>iteratively </a:t>
            </a:r>
            <a:r>
              <a:rPr lang="el-GR" sz="2400" dirty="0">
                <a:cs typeface="Calibri"/>
              </a:rPr>
              <a:t>until </a:t>
            </a:r>
            <a:r>
              <a:rPr lang="el-GR" sz="2400" i="1" dirty="0">
                <a:cs typeface="Calibri"/>
              </a:rPr>
              <a:t>convergence</a:t>
            </a:r>
            <a:r>
              <a:rPr lang="el-GR" sz="2400" dirty="0">
                <a:cs typeface="Calibri"/>
              </a:rPr>
              <a:t>.</a:t>
            </a:r>
            <a:endParaRPr lang="el-GR" dirty="0"/>
          </a:p>
          <a:p>
            <a:pPr algn="ctr"/>
            <a:endParaRPr lang="el-GR" dirty="0">
              <a:cs typeface="Calibri"/>
            </a:endParaRPr>
          </a:p>
        </p:txBody>
      </p:sp>
      <p:sp>
        <p:nvSpPr>
          <p:cNvPr id="7" name="TextBox 6">
            <a:extLst>
              <a:ext uri="{FF2B5EF4-FFF2-40B4-BE49-F238E27FC236}">
                <a16:creationId xmlns:a16="http://schemas.microsoft.com/office/drawing/2014/main" id="{F3CEBEF7-DC53-C202-2354-466FE76E490C}"/>
              </a:ext>
            </a:extLst>
          </p:cNvPr>
          <p:cNvSpPr txBox="1"/>
          <p:nvPr/>
        </p:nvSpPr>
        <p:spPr>
          <a:xfrm>
            <a:off x="4639235" y="1235448"/>
            <a:ext cx="7012640" cy="52322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err="1">
                <a:solidFill>
                  <a:schemeClr val="accent5">
                    <a:lumMod val="50000"/>
                  </a:schemeClr>
                </a:solidFill>
                <a:cs typeface="Calibri"/>
              </a:rPr>
              <a:t>Goal</a:t>
            </a:r>
            <a:r>
              <a:rPr lang="el-GR" sz="2800">
                <a:cs typeface="Calibri"/>
              </a:rPr>
              <a:t>: </a:t>
            </a:r>
            <a:r>
              <a:rPr lang="el-GR" sz="2800" err="1">
                <a:cs typeface="Calibri"/>
              </a:rPr>
              <a:t>Create</a:t>
            </a:r>
            <a:r>
              <a:rPr lang="el-GR" sz="2800">
                <a:cs typeface="Calibri"/>
              </a:rPr>
              <a:t> </a:t>
            </a:r>
            <a:r>
              <a:rPr lang="el-GR" sz="2800" i="1" err="1">
                <a:cs typeface="Calibri"/>
              </a:rPr>
              <a:t>counterfeit</a:t>
            </a:r>
            <a:r>
              <a:rPr lang="el-GR" sz="2800" i="1">
                <a:cs typeface="Calibri"/>
              </a:rPr>
              <a:t> </a:t>
            </a:r>
            <a:r>
              <a:rPr lang="el-GR" sz="2800" err="1">
                <a:cs typeface="Calibri"/>
              </a:rPr>
              <a:t>as</a:t>
            </a:r>
            <a:r>
              <a:rPr lang="el-GR" sz="2800">
                <a:cs typeface="Calibri"/>
              </a:rPr>
              <a:t> </a:t>
            </a:r>
            <a:r>
              <a:rPr lang="el-GR" sz="2800" i="1" err="1">
                <a:cs typeface="Calibri"/>
              </a:rPr>
              <a:t>realistic</a:t>
            </a:r>
            <a:r>
              <a:rPr lang="el-GR" sz="2800" i="1">
                <a:cs typeface="Calibri"/>
              </a:rPr>
              <a:t> </a:t>
            </a:r>
            <a:r>
              <a:rPr lang="el-GR" sz="2800" err="1">
                <a:cs typeface="Calibri"/>
              </a:rPr>
              <a:t>as</a:t>
            </a:r>
            <a:r>
              <a:rPr lang="el-GR" sz="2800">
                <a:cs typeface="Calibri"/>
              </a:rPr>
              <a:t> </a:t>
            </a:r>
            <a:r>
              <a:rPr lang="el-GR" sz="2800" err="1">
                <a:cs typeface="Calibri"/>
              </a:rPr>
              <a:t>possible</a:t>
            </a:r>
            <a:endParaRPr lang="el-GR" sz="2800">
              <a:cs typeface="Calibri"/>
            </a:endParaRPr>
          </a:p>
        </p:txBody>
      </p:sp>
    </p:spTree>
    <p:extLst>
      <p:ext uri="{BB962C8B-B14F-4D97-AF65-F5344CB8AC3E}">
        <p14:creationId xmlns:p14="http://schemas.microsoft.com/office/powerpoint/2010/main" val="2423307763"/>
      </p:ext>
    </p:extLst>
  </p:cSld>
  <p:clrMapOvr>
    <a:masterClrMapping/>
  </p:clrMapOvr>
  <mc:AlternateContent xmlns:mc="http://schemas.openxmlformats.org/markup-compatibility/2006" xmlns:p14="http://schemas.microsoft.com/office/powerpoint/2010/main">
    <mc:Choice Requires="p14">
      <p:transition spd="slow" p14:dur="2000" advTm="23472"/>
    </mc:Choice>
    <mc:Fallback xmlns="">
      <p:transition spd="slow" advTm="234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49F9-4B2A-5811-7DDE-CFE20300B02C}"/>
              </a:ext>
            </a:extLst>
          </p:cNvPr>
          <p:cNvSpPr>
            <a:spLocks noGrp="1"/>
          </p:cNvSpPr>
          <p:nvPr>
            <p:ph type="title"/>
          </p:nvPr>
        </p:nvSpPr>
        <p:spPr>
          <a:xfrm>
            <a:off x="144577" y="104931"/>
            <a:ext cx="7340029" cy="1744768"/>
          </a:xfrm>
          <a:solidFill>
            <a:schemeClr val="accent5">
              <a:lumMod val="40000"/>
              <a:lumOff val="60000"/>
            </a:schemeClr>
          </a:solidFill>
        </p:spPr>
        <p:txBody>
          <a:bodyPr>
            <a:noAutofit/>
          </a:bodyPr>
          <a:lstStyle/>
          <a:p>
            <a:r>
              <a:rPr lang="en-GB" sz="3600" b="1" u="sng">
                <a:solidFill>
                  <a:srgbClr val="002060"/>
                </a:solidFill>
                <a:cs typeface="Calibri Light"/>
              </a:rPr>
              <a:t>Discriminator:</a:t>
            </a:r>
            <a:br>
              <a:rPr lang="en-GB" sz="3600" b="1" u="sng">
                <a:cs typeface="Calibri Light"/>
              </a:rPr>
            </a:br>
            <a:br>
              <a:rPr lang="en-GB" sz="3600" b="1" u="sng">
                <a:cs typeface="Calibri Light"/>
              </a:rPr>
            </a:br>
            <a:r>
              <a:rPr lang="en-GB" sz="2400">
                <a:solidFill>
                  <a:srgbClr val="002060"/>
                </a:solidFill>
                <a:cs typeface="Calibri Light"/>
              </a:rPr>
              <a:t>Classifier that distinguishes real data from data created by the generator.</a:t>
            </a:r>
            <a:endParaRPr lang="en-GB" sz="2400" b="1">
              <a:solidFill>
                <a:srgbClr val="002060"/>
              </a:solidFill>
              <a:ea typeface="Calibri Light" panose="020F0302020204030204"/>
              <a:cs typeface="Calibri Light"/>
            </a:endParaRPr>
          </a:p>
        </p:txBody>
      </p:sp>
      <p:sp>
        <p:nvSpPr>
          <p:cNvPr id="5" name="TextBox 4">
            <a:extLst>
              <a:ext uri="{FF2B5EF4-FFF2-40B4-BE49-F238E27FC236}">
                <a16:creationId xmlns:a16="http://schemas.microsoft.com/office/drawing/2014/main" id="{118B625A-E6DD-2E71-8F8E-27DBC4DB7F89}"/>
              </a:ext>
            </a:extLst>
          </p:cNvPr>
          <p:cNvSpPr txBox="1"/>
          <p:nvPr/>
        </p:nvSpPr>
        <p:spPr>
          <a:xfrm>
            <a:off x="9106829" y="6607097"/>
            <a:ext cx="311304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1050">
                <a:cs typeface="Calibri"/>
                <a:hlinkClick r:id="rId3"/>
              </a:rPr>
              <a:t>https://developers.google.com/machine-learning/gan</a:t>
            </a:r>
            <a:endParaRPr lang="el-GR" sz="1050">
              <a:cs typeface="Calibri"/>
            </a:endParaRPr>
          </a:p>
        </p:txBody>
      </p:sp>
      <p:pic>
        <p:nvPicPr>
          <p:cNvPr id="9" name="Εικόνα 9" descr="Εικόνα που περιέχει διάγραμμα&#10;&#10;Περιγραφή που δημιουργήθηκε αυτόματα">
            <a:extLst>
              <a:ext uri="{FF2B5EF4-FFF2-40B4-BE49-F238E27FC236}">
                <a16:creationId xmlns:a16="http://schemas.microsoft.com/office/drawing/2014/main" id="{B59F7408-426E-99BA-204A-4E9824AE8E76}"/>
              </a:ext>
            </a:extLst>
          </p:cNvPr>
          <p:cNvPicPr>
            <a:picLocks noChangeAspect="1"/>
          </p:cNvPicPr>
          <p:nvPr/>
        </p:nvPicPr>
        <p:blipFill>
          <a:blip r:embed="rId4"/>
          <a:stretch>
            <a:fillRect/>
          </a:stretch>
        </p:blipFill>
        <p:spPr>
          <a:xfrm>
            <a:off x="395731" y="2456028"/>
            <a:ext cx="7085866" cy="3036977"/>
          </a:xfrm>
          <a:prstGeom prst="rect">
            <a:avLst/>
          </a:prstGeom>
        </p:spPr>
      </p:pic>
      <p:pic>
        <p:nvPicPr>
          <p:cNvPr id="3" name="Εικόνα 5" descr="Εικόνα που περιέχει διάγραμμα&#10;&#10;Περιγραφή που δημιουργήθηκε αυτόματα">
            <a:extLst>
              <a:ext uri="{FF2B5EF4-FFF2-40B4-BE49-F238E27FC236}">
                <a16:creationId xmlns:a16="http://schemas.microsoft.com/office/drawing/2014/main" id="{068373B9-4929-4B99-3146-3EE043F7BD1F}"/>
              </a:ext>
            </a:extLst>
          </p:cNvPr>
          <p:cNvPicPr>
            <a:picLocks noChangeAspect="1"/>
          </p:cNvPicPr>
          <p:nvPr/>
        </p:nvPicPr>
        <p:blipFill>
          <a:blip r:embed="rId5"/>
          <a:stretch>
            <a:fillRect/>
          </a:stretch>
        </p:blipFill>
        <p:spPr>
          <a:xfrm>
            <a:off x="142755" y="2158843"/>
            <a:ext cx="7344134" cy="3331250"/>
          </a:xfrm>
          <a:prstGeom prst="rect">
            <a:avLst/>
          </a:prstGeom>
        </p:spPr>
      </p:pic>
      <p:sp>
        <p:nvSpPr>
          <p:cNvPr id="8" name="Θέση περιεχομένου 7">
            <a:extLst>
              <a:ext uri="{FF2B5EF4-FFF2-40B4-BE49-F238E27FC236}">
                <a16:creationId xmlns:a16="http://schemas.microsoft.com/office/drawing/2014/main" id="{5B9C26A9-85F5-A0CF-34C2-AB127313D5AD}"/>
              </a:ext>
            </a:extLst>
          </p:cNvPr>
          <p:cNvSpPr>
            <a:spLocks noGrp="1"/>
          </p:cNvSpPr>
          <p:nvPr>
            <p:ph idx="1"/>
          </p:nvPr>
        </p:nvSpPr>
        <p:spPr>
          <a:xfrm>
            <a:off x="7668321" y="673333"/>
            <a:ext cx="3796991" cy="5791703"/>
          </a:xfrm>
        </p:spPr>
        <p:txBody>
          <a:bodyPr vert="horz" lIns="91440" tIns="45720" rIns="91440" bIns="45720" rtlCol="0" anchor="t">
            <a:normAutofit/>
          </a:bodyPr>
          <a:lstStyle/>
          <a:p>
            <a:r>
              <a:rPr lang="el-GR" sz="2000" u="sng" err="1">
                <a:cs typeface="Calibri"/>
              </a:rPr>
              <a:t>Two</a:t>
            </a:r>
            <a:r>
              <a:rPr lang="el-GR" sz="2000" u="sng">
                <a:cs typeface="Calibri"/>
              </a:rPr>
              <a:t> </a:t>
            </a:r>
            <a:r>
              <a:rPr lang="el-GR" sz="2000" u="sng" err="1">
                <a:cs typeface="Calibri"/>
              </a:rPr>
              <a:t>Inputs</a:t>
            </a:r>
            <a:r>
              <a:rPr lang="el-GR" sz="2000" u="sng">
                <a:cs typeface="Calibri"/>
              </a:rPr>
              <a:t>:</a:t>
            </a:r>
          </a:p>
          <a:p>
            <a:pPr lvl="1"/>
            <a:r>
              <a:rPr lang="el-GR" sz="1800" err="1">
                <a:cs typeface="Calibri"/>
              </a:rPr>
              <a:t>Samples</a:t>
            </a:r>
            <a:r>
              <a:rPr lang="el-GR" sz="1800">
                <a:cs typeface="Calibri"/>
              </a:rPr>
              <a:t> </a:t>
            </a:r>
            <a:r>
              <a:rPr lang="el-GR" sz="1800" err="1">
                <a:cs typeface="Calibri"/>
              </a:rPr>
              <a:t>from</a:t>
            </a:r>
            <a:r>
              <a:rPr lang="el-GR" sz="1800">
                <a:cs typeface="Calibri"/>
              </a:rPr>
              <a:t> </a:t>
            </a:r>
            <a:r>
              <a:rPr lang="el-GR" sz="1800" err="1">
                <a:cs typeface="Calibri"/>
              </a:rPr>
              <a:t>real</a:t>
            </a:r>
            <a:r>
              <a:rPr lang="el-GR" sz="1800">
                <a:cs typeface="Calibri"/>
              </a:rPr>
              <a:t> </a:t>
            </a:r>
            <a:r>
              <a:rPr lang="el-GR" sz="1800" err="1">
                <a:cs typeface="Calibri"/>
              </a:rPr>
              <a:t>instances</a:t>
            </a:r>
            <a:endParaRPr lang="el-GR" sz="1800">
              <a:cs typeface="Calibri"/>
            </a:endParaRPr>
          </a:p>
          <a:p>
            <a:pPr lvl="1"/>
            <a:r>
              <a:rPr lang="el-GR" sz="1800" err="1">
                <a:cs typeface="Calibri"/>
              </a:rPr>
              <a:t>Synthesized</a:t>
            </a:r>
            <a:r>
              <a:rPr lang="el-GR" sz="1800">
                <a:cs typeface="Calibri"/>
              </a:rPr>
              <a:t> </a:t>
            </a:r>
            <a:r>
              <a:rPr lang="el-GR" sz="1800" err="1">
                <a:cs typeface="Calibri"/>
              </a:rPr>
              <a:t>samples</a:t>
            </a:r>
            <a:r>
              <a:rPr lang="el-GR" sz="1800">
                <a:cs typeface="Calibri"/>
              </a:rPr>
              <a:t> </a:t>
            </a:r>
            <a:r>
              <a:rPr lang="el-GR" sz="1800" err="1">
                <a:cs typeface="Calibri"/>
              </a:rPr>
              <a:t>by</a:t>
            </a:r>
            <a:r>
              <a:rPr lang="el-GR" sz="1800">
                <a:cs typeface="Calibri"/>
              </a:rPr>
              <a:t> the </a:t>
            </a:r>
            <a:r>
              <a:rPr lang="el-GR" sz="1800" err="1">
                <a:cs typeface="Calibri"/>
              </a:rPr>
              <a:t>generator</a:t>
            </a:r>
            <a:endParaRPr lang="el-GR" sz="1800">
              <a:cs typeface="Calibri"/>
            </a:endParaRPr>
          </a:p>
          <a:p>
            <a:pPr marL="457200" lvl="1" indent="0">
              <a:buNone/>
            </a:pPr>
            <a:endParaRPr lang="el-GR" sz="1800">
              <a:cs typeface="Calibri"/>
            </a:endParaRPr>
          </a:p>
          <a:p>
            <a:r>
              <a:rPr lang="el-GR" sz="2000" u="sng" err="1">
                <a:cs typeface="Calibri"/>
              </a:rPr>
              <a:t>Produces</a:t>
            </a:r>
            <a:r>
              <a:rPr lang="el-GR" sz="2000" u="sng">
                <a:cs typeface="Calibri"/>
              </a:rPr>
              <a:t> </a:t>
            </a:r>
            <a:r>
              <a:rPr lang="el-GR" sz="2000" u="sng" err="1">
                <a:cs typeface="Calibri"/>
              </a:rPr>
              <a:t>Two</a:t>
            </a:r>
            <a:r>
              <a:rPr lang="el-GR" sz="2000" u="sng">
                <a:cs typeface="Calibri"/>
              </a:rPr>
              <a:t> </a:t>
            </a:r>
            <a:r>
              <a:rPr lang="el-GR" sz="2000" u="sng" err="1">
                <a:cs typeface="Calibri"/>
              </a:rPr>
              <a:t>Losses</a:t>
            </a:r>
            <a:r>
              <a:rPr lang="el-GR" sz="2000" u="sng">
                <a:cs typeface="Calibri"/>
              </a:rPr>
              <a:t>:</a:t>
            </a:r>
            <a:endParaRPr lang="en-US" sz="2000">
              <a:cs typeface="Calibri"/>
            </a:endParaRPr>
          </a:p>
          <a:p>
            <a:pPr lvl="1"/>
            <a:r>
              <a:rPr lang="el-GR" sz="1800" err="1">
                <a:cs typeface="Calibri"/>
              </a:rPr>
              <a:t>Discriminator</a:t>
            </a:r>
            <a:r>
              <a:rPr lang="el-GR" sz="1800">
                <a:cs typeface="Calibri"/>
              </a:rPr>
              <a:t> </a:t>
            </a:r>
            <a:r>
              <a:rPr lang="el-GR" sz="1800" err="1">
                <a:cs typeface="Calibri"/>
              </a:rPr>
              <a:t>Loss</a:t>
            </a:r>
            <a:endParaRPr lang="el-GR" sz="1800">
              <a:cs typeface="Calibri"/>
            </a:endParaRPr>
          </a:p>
          <a:p>
            <a:pPr lvl="1"/>
            <a:r>
              <a:rPr lang="el-GR" sz="1800" err="1">
                <a:cs typeface="Calibri"/>
              </a:rPr>
              <a:t>Generator</a:t>
            </a:r>
            <a:r>
              <a:rPr lang="el-GR" sz="1800">
                <a:cs typeface="Calibri"/>
              </a:rPr>
              <a:t> </a:t>
            </a:r>
            <a:r>
              <a:rPr lang="el-GR" sz="1800" err="1">
                <a:cs typeface="Calibri"/>
              </a:rPr>
              <a:t>Loss</a:t>
            </a:r>
            <a:endParaRPr lang="el-GR" err="1"/>
          </a:p>
          <a:p>
            <a:pPr marL="457200" lvl="1" indent="0">
              <a:buNone/>
            </a:pPr>
            <a:endParaRPr lang="el-GR" sz="1800">
              <a:cs typeface="Calibri"/>
            </a:endParaRPr>
          </a:p>
          <a:p>
            <a:r>
              <a:rPr lang="el-GR" sz="2000" u="sng" err="1">
                <a:cs typeface="Calibri"/>
              </a:rPr>
              <a:t>Discriminator</a:t>
            </a:r>
            <a:r>
              <a:rPr lang="el-GR" sz="2000" u="sng">
                <a:cs typeface="Calibri"/>
              </a:rPr>
              <a:t> </a:t>
            </a:r>
            <a:r>
              <a:rPr lang="el-GR" sz="2000" u="sng" err="1">
                <a:cs typeface="Calibri"/>
              </a:rPr>
              <a:t>Training</a:t>
            </a:r>
            <a:r>
              <a:rPr lang="el-GR" sz="2000" u="sng">
                <a:cs typeface="Calibri"/>
              </a:rPr>
              <a:t>:</a:t>
            </a:r>
            <a:endParaRPr lang="el-GR"/>
          </a:p>
          <a:p>
            <a:pPr lvl="1"/>
            <a:r>
              <a:rPr lang="el-GR" sz="1800" err="1">
                <a:cs typeface="Calibri"/>
              </a:rPr>
              <a:t>Classifies</a:t>
            </a:r>
            <a:r>
              <a:rPr lang="el-GR" sz="1800">
                <a:cs typeface="Calibri"/>
              </a:rPr>
              <a:t> </a:t>
            </a:r>
            <a:r>
              <a:rPr lang="el-GR" sz="1800" err="1">
                <a:cs typeface="Calibri"/>
              </a:rPr>
              <a:t>both</a:t>
            </a:r>
            <a:r>
              <a:rPr lang="el-GR" sz="1800">
                <a:cs typeface="Calibri"/>
              </a:rPr>
              <a:t> </a:t>
            </a:r>
            <a:r>
              <a:rPr lang="el-GR" sz="1800" err="1">
                <a:solidFill>
                  <a:srgbClr val="00B050"/>
                </a:solidFill>
                <a:cs typeface="Calibri"/>
              </a:rPr>
              <a:t>real</a:t>
            </a:r>
            <a:r>
              <a:rPr lang="el-GR" sz="1800">
                <a:solidFill>
                  <a:srgbClr val="00B050"/>
                </a:solidFill>
                <a:cs typeface="Calibri"/>
              </a:rPr>
              <a:t> </a:t>
            </a:r>
            <a:r>
              <a:rPr lang="el-GR" sz="1800">
                <a:cs typeface="Calibri"/>
              </a:rPr>
              <a:t>and </a:t>
            </a:r>
            <a:r>
              <a:rPr lang="el-GR" sz="1800" err="1">
                <a:solidFill>
                  <a:srgbClr val="C00000"/>
                </a:solidFill>
                <a:cs typeface="Calibri"/>
              </a:rPr>
              <a:t>fake</a:t>
            </a:r>
            <a:r>
              <a:rPr lang="el-GR" sz="1800">
                <a:cs typeface="Calibri"/>
              </a:rPr>
              <a:t> </a:t>
            </a:r>
            <a:r>
              <a:rPr lang="el-GR" sz="1800" err="1">
                <a:cs typeface="Calibri"/>
              </a:rPr>
              <a:t>data</a:t>
            </a:r>
            <a:r>
              <a:rPr lang="el-GR" sz="1800">
                <a:cs typeface="Calibri"/>
              </a:rPr>
              <a:t>.</a:t>
            </a:r>
          </a:p>
          <a:p>
            <a:pPr lvl="1"/>
            <a:r>
              <a:rPr lang="el-GR" sz="1800" err="1">
                <a:cs typeface="Calibri"/>
              </a:rPr>
              <a:t>Penalized</a:t>
            </a:r>
            <a:r>
              <a:rPr lang="el-GR" sz="1800">
                <a:cs typeface="Calibri"/>
              </a:rPr>
              <a:t> for </a:t>
            </a:r>
            <a:r>
              <a:rPr lang="el-GR" sz="1800" err="1">
                <a:cs typeface="Calibri"/>
              </a:rPr>
              <a:t>missclassifying</a:t>
            </a:r>
            <a:r>
              <a:rPr lang="el-GR" sz="1800">
                <a:cs typeface="Calibri"/>
              </a:rPr>
              <a:t> </a:t>
            </a:r>
            <a:r>
              <a:rPr lang="el-GR" sz="1800" err="1">
                <a:cs typeface="Calibri"/>
              </a:rPr>
              <a:t>real</a:t>
            </a:r>
            <a:r>
              <a:rPr lang="el-GR" sz="1800">
                <a:cs typeface="Calibri"/>
              </a:rPr>
              <a:t> </a:t>
            </a:r>
            <a:r>
              <a:rPr lang="el-GR" sz="1800" err="1">
                <a:cs typeface="Calibri"/>
              </a:rPr>
              <a:t>as</a:t>
            </a:r>
            <a:r>
              <a:rPr lang="el-GR" sz="1800">
                <a:cs typeface="Calibri"/>
              </a:rPr>
              <a:t> </a:t>
            </a:r>
            <a:r>
              <a:rPr lang="el-GR" sz="1800" err="1">
                <a:cs typeface="Calibri"/>
              </a:rPr>
              <a:t>fake</a:t>
            </a:r>
            <a:r>
              <a:rPr lang="el-GR" sz="1800">
                <a:cs typeface="Calibri"/>
              </a:rPr>
              <a:t> </a:t>
            </a:r>
            <a:r>
              <a:rPr lang="el-GR" sz="1800" err="1">
                <a:cs typeface="Calibri"/>
              </a:rPr>
              <a:t>or</a:t>
            </a:r>
            <a:r>
              <a:rPr lang="el-GR" sz="1800">
                <a:cs typeface="Calibri"/>
              </a:rPr>
              <a:t> the </a:t>
            </a:r>
            <a:r>
              <a:rPr lang="el-GR" sz="1800" err="1">
                <a:cs typeface="Calibri"/>
              </a:rPr>
              <a:t>opposite</a:t>
            </a:r>
            <a:r>
              <a:rPr lang="el-GR" sz="1800">
                <a:cs typeface="Calibri"/>
              </a:rPr>
              <a:t>.</a:t>
            </a:r>
          </a:p>
          <a:p>
            <a:pPr lvl="1"/>
            <a:r>
              <a:rPr lang="el-GR" sz="1800" err="1">
                <a:cs typeface="Calibri"/>
              </a:rPr>
              <a:t>Updates</a:t>
            </a:r>
            <a:r>
              <a:rPr lang="el-GR" sz="1800">
                <a:cs typeface="Calibri"/>
              </a:rPr>
              <a:t> </a:t>
            </a:r>
            <a:r>
              <a:rPr lang="el-GR" sz="1800" err="1">
                <a:cs typeface="Calibri"/>
              </a:rPr>
              <a:t>weights</a:t>
            </a:r>
            <a:r>
              <a:rPr lang="el-GR" sz="1800">
                <a:cs typeface="Calibri"/>
              </a:rPr>
              <a:t> </a:t>
            </a:r>
            <a:r>
              <a:rPr lang="el-GR" sz="1800" err="1">
                <a:cs typeface="Calibri"/>
              </a:rPr>
              <a:t>through</a:t>
            </a:r>
            <a:r>
              <a:rPr lang="el-GR" sz="1800">
                <a:cs typeface="Calibri"/>
              </a:rPr>
              <a:t> </a:t>
            </a:r>
            <a:r>
              <a:rPr lang="el-GR" sz="1800" err="1">
                <a:cs typeface="Calibri"/>
              </a:rPr>
              <a:t>backpropagation</a:t>
            </a:r>
            <a:r>
              <a:rPr lang="el-GR" sz="1800">
                <a:cs typeface="Calibri"/>
              </a:rPr>
              <a:t> (</a:t>
            </a:r>
            <a:r>
              <a:rPr lang="el-GR" sz="1800" err="1">
                <a:cs typeface="Calibri"/>
              </a:rPr>
              <a:t>through</a:t>
            </a:r>
            <a:r>
              <a:rPr lang="el-GR" sz="1800">
                <a:cs typeface="Calibri"/>
              </a:rPr>
              <a:t> </a:t>
            </a:r>
            <a:r>
              <a:rPr lang="el-GR" sz="1800" err="1">
                <a:cs typeface="Calibri"/>
              </a:rPr>
              <a:t>itself</a:t>
            </a:r>
            <a:r>
              <a:rPr lang="el-GR" sz="1800">
                <a:cs typeface="Calibri"/>
              </a:rPr>
              <a:t>) </a:t>
            </a:r>
            <a:r>
              <a:rPr lang="el-GR" sz="1800" err="1">
                <a:cs typeface="Calibri"/>
              </a:rPr>
              <a:t>from</a:t>
            </a:r>
            <a:r>
              <a:rPr lang="el-GR" sz="1800">
                <a:cs typeface="Calibri"/>
              </a:rPr>
              <a:t> the </a:t>
            </a:r>
            <a:r>
              <a:rPr lang="el-GR" sz="1800" err="1">
                <a:cs typeface="Calibri"/>
              </a:rPr>
              <a:t>discriminator</a:t>
            </a:r>
            <a:r>
              <a:rPr lang="el-GR" sz="1800">
                <a:cs typeface="Calibri"/>
              </a:rPr>
              <a:t> </a:t>
            </a:r>
            <a:r>
              <a:rPr lang="el-GR" sz="1800" err="1">
                <a:cs typeface="Calibri"/>
              </a:rPr>
              <a:t>loss</a:t>
            </a:r>
            <a:r>
              <a:rPr lang="el-GR" sz="1800">
                <a:cs typeface="Calibri"/>
              </a:rPr>
              <a:t>.</a:t>
            </a:r>
          </a:p>
          <a:p>
            <a:endParaRPr lang="el-GR" sz="2000" u="sng">
              <a:cs typeface="Calibri"/>
            </a:endParaRPr>
          </a:p>
          <a:p>
            <a:pPr marL="457200" lvl="1" indent="0">
              <a:buNone/>
            </a:pPr>
            <a:endParaRPr lang="el-GR" sz="1600">
              <a:cs typeface="Calibri"/>
            </a:endParaRPr>
          </a:p>
          <a:p>
            <a:endParaRPr lang="el-GR" sz="2000">
              <a:cs typeface="Calibri"/>
            </a:endParaRPr>
          </a:p>
        </p:txBody>
      </p:sp>
    </p:spTree>
    <p:extLst>
      <p:ext uri="{BB962C8B-B14F-4D97-AF65-F5344CB8AC3E}">
        <p14:creationId xmlns:p14="http://schemas.microsoft.com/office/powerpoint/2010/main" val="322833480"/>
      </p:ext>
    </p:extLst>
  </p:cSld>
  <p:clrMapOvr>
    <a:masterClrMapping/>
  </p:clrMapOvr>
  <mc:AlternateContent xmlns:mc="http://schemas.openxmlformats.org/markup-compatibility/2006" xmlns:p14="http://schemas.microsoft.com/office/powerpoint/2010/main">
    <mc:Choice Requires="p14">
      <p:transition spd="slow" p14:dur="2000" advTm="25211"/>
    </mc:Choice>
    <mc:Fallback xmlns="">
      <p:transition spd="slow" advTm="2521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8B625A-E6DD-2E71-8F8E-27DBC4DB7F89}"/>
              </a:ext>
            </a:extLst>
          </p:cNvPr>
          <p:cNvSpPr txBox="1"/>
          <p:nvPr/>
        </p:nvSpPr>
        <p:spPr>
          <a:xfrm>
            <a:off x="9106829" y="6607097"/>
            <a:ext cx="311304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1050">
                <a:cs typeface="Calibri"/>
                <a:hlinkClick r:id="rId3"/>
              </a:rPr>
              <a:t>https://developers.google.com/machine-learning/gan</a:t>
            </a:r>
            <a:endParaRPr lang="el-GR" sz="1050">
              <a:cs typeface="Calibri"/>
            </a:endParaRPr>
          </a:p>
        </p:txBody>
      </p:sp>
      <p:pic>
        <p:nvPicPr>
          <p:cNvPr id="9" name="Εικόνα 9" descr="Εικόνα που περιέχει διάγραμμα&#10;&#10;Περιγραφή που δημιουργήθηκε αυτόματα">
            <a:extLst>
              <a:ext uri="{FF2B5EF4-FFF2-40B4-BE49-F238E27FC236}">
                <a16:creationId xmlns:a16="http://schemas.microsoft.com/office/drawing/2014/main" id="{B59F7408-426E-99BA-204A-4E9824AE8E76}"/>
              </a:ext>
            </a:extLst>
          </p:cNvPr>
          <p:cNvPicPr>
            <a:picLocks noChangeAspect="1"/>
          </p:cNvPicPr>
          <p:nvPr/>
        </p:nvPicPr>
        <p:blipFill>
          <a:blip r:embed="rId4"/>
          <a:stretch>
            <a:fillRect/>
          </a:stretch>
        </p:blipFill>
        <p:spPr>
          <a:xfrm>
            <a:off x="395731" y="2456028"/>
            <a:ext cx="7085866" cy="3036977"/>
          </a:xfrm>
          <a:prstGeom prst="rect">
            <a:avLst/>
          </a:prstGeom>
        </p:spPr>
      </p:pic>
      <p:pic>
        <p:nvPicPr>
          <p:cNvPr id="3" name="Εικόνα 5" descr="Εικόνα που περιέχει διάγραμμα&#10;&#10;Περιγραφή που δημιουργήθηκε αυτόματα">
            <a:extLst>
              <a:ext uri="{FF2B5EF4-FFF2-40B4-BE49-F238E27FC236}">
                <a16:creationId xmlns:a16="http://schemas.microsoft.com/office/drawing/2014/main" id="{8F38C3B4-427A-B08F-29F7-FB87058AEF32}"/>
              </a:ext>
            </a:extLst>
          </p:cNvPr>
          <p:cNvPicPr>
            <a:picLocks noChangeAspect="1"/>
          </p:cNvPicPr>
          <p:nvPr/>
        </p:nvPicPr>
        <p:blipFill>
          <a:blip r:embed="rId5"/>
          <a:stretch>
            <a:fillRect/>
          </a:stretch>
        </p:blipFill>
        <p:spPr>
          <a:xfrm>
            <a:off x="347723" y="2457042"/>
            <a:ext cx="7430945" cy="3416135"/>
          </a:xfrm>
          <a:prstGeom prst="rect">
            <a:avLst/>
          </a:prstGeom>
        </p:spPr>
      </p:pic>
      <p:sp>
        <p:nvSpPr>
          <p:cNvPr id="7" name="Θέση περιεχομένου 6">
            <a:extLst>
              <a:ext uri="{FF2B5EF4-FFF2-40B4-BE49-F238E27FC236}">
                <a16:creationId xmlns:a16="http://schemas.microsoft.com/office/drawing/2014/main" id="{F78C5A28-5E17-8799-6471-0BF80E5FC8F1}"/>
              </a:ext>
            </a:extLst>
          </p:cNvPr>
          <p:cNvSpPr>
            <a:spLocks noGrp="1"/>
          </p:cNvSpPr>
          <p:nvPr>
            <p:ph idx="1"/>
          </p:nvPr>
        </p:nvSpPr>
        <p:spPr>
          <a:xfrm>
            <a:off x="7996089" y="544383"/>
            <a:ext cx="3636492" cy="5957823"/>
          </a:xfrm>
        </p:spPr>
        <p:txBody>
          <a:bodyPr vert="horz" lIns="91440" tIns="45720" rIns="91440" bIns="45720" rtlCol="0" anchor="t">
            <a:normAutofit/>
          </a:bodyPr>
          <a:lstStyle/>
          <a:p>
            <a:pPr indent="0" algn="just"/>
            <a:r>
              <a:rPr lang="el-GR" sz="2000" u="sng" err="1">
                <a:cs typeface="Calibri"/>
              </a:rPr>
              <a:t>Input</a:t>
            </a:r>
            <a:r>
              <a:rPr lang="el-GR" sz="2000" u="sng">
                <a:cs typeface="Calibri"/>
              </a:rPr>
              <a:t>:</a:t>
            </a:r>
            <a:endParaRPr lang="el-GR"/>
          </a:p>
          <a:p>
            <a:pPr lvl="1" indent="0" algn="just"/>
            <a:r>
              <a:rPr lang="el-GR" sz="1800" err="1">
                <a:cs typeface="Calibri"/>
              </a:rPr>
              <a:t>Random</a:t>
            </a:r>
            <a:r>
              <a:rPr lang="el-GR" sz="1800">
                <a:cs typeface="Calibri"/>
              </a:rPr>
              <a:t> </a:t>
            </a:r>
            <a:r>
              <a:rPr lang="el-GR" sz="1800" err="1">
                <a:cs typeface="Calibri"/>
              </a:rPr>
              <a:t>noise</a:t>
            </a:r>
            <a:r>
              <a:rPr lang="el-GR" sz="1800">
                <a:cs typeface="Calibri"/>
              </a:rPr>
              <a:t> </a:t>
            </a:r>
            <a:r>
              <a:rPr lang="el-GR" sz="1800" err="1">
                <a:cs typeface="Calibri"/>
              </a:rPr>
              <a:t>vector</a:t>
            </a:r>
            <a:endParaRPr lang="el-GR" sz="1800">
              <a:cs typeface="Calibri"/>
            </a:endParaRPr>
          </a:p>
          <a:p>
            <a:pPr marL="0" indent="0" algn="just">
              <a:buNone/>
            </a:pPr>
            <a:endParaRPr lang="el-GR" sz="2200">
              <a:cs typeface="Calibri"/>
            </a:endParaRPr>
          </a:p>
          <a:p>
            <a:pPr indent="0" algn="just"/>
            <a:r>
              <a:rPr lang="el-GR" sz="2000" u="sng" err="1">
                <a:cs typeface="Calibri"/>
              </a:rPr>
              <a:t>Output</a:t>
            </a:r>
            <a:r>
              <a:rPr lang="el-GR" sz="2000" u="sng">
                <a:cs typeface="Calibri"/>
              </a:rPr>
              <a:t>:</a:t>
            </a:r>
          </a:p>
          <a:p>
            <a:pPr lvl="1" indent="0" algn="just"/>
            <a:r>
              <a:rPr lang="el-GR" sz="1800" err="1">
                <a:cs typeface="Calibri"/>
              </a:rPr>
              <a:t>Synthesized</a:t>
            </a:r>
            <a:r>
              <a:rPr lang="el-GR" sz="1800">
                <a:cs typeface="Calibri"/>
              </a:rPr>
              <a:t> </a:t>
            </a:r>
            <a:r>
              <a:rPr lang="el-GR" sz="1800" err="1">
                <a:cs typeface="Calibri"/>
              </a:rPr>
              <a:t>data</a:t>
            </a:r>
            <a:r>
              <a:rPr lang="el-GR" sz="1800">
                <a:cs typeface="Calibri"/>
              </a:rPr>
              <a:t> </a:t>
            </a:r>
            <a:r>
              <a:rPr lang="el-GR" sz="1800" err="1">
                <a:cs typeface="Calibri"/>
              </a:rPr>
              <a:t>instance</a:t>
            </a:r>
            <a:endParaRPr lang="el-GR" sz="1800">
              <a:cs typeface="Calibri"/>
            </a:endParaRPr>
          </a:p>
          <a:p>
            <a:pPr marL="0" indent="0" algn="just">
              <a:buNone/>
            </a:pPr>
            <a:endParaRPr lang="el-GR" sz="2200">
              <a:cs typeface="Calibri"/>
            </a:endParaRPr>
          </a:p>
          <a:p>
            <a:pPr indent="0" algn="just"/>
            <a:r>
              <a:rPr lang="el-GR" sz="2000" u="sng" err="1">
                <a:cs typeface="Calibri"/>
              </a:rPr>
              <a:t>Generator</a:t>
            </a:r>
            <a:r>
              <a:rPr lang="el-GR" sz="2000" u="sng">
                <a:cs typeface="Calibri"/>
              </a:rPr>
              <a:t> </a:t>
            </a:r>
            <a:r>
              <a:rPr lang="el-GR" sz="2000" u="sng" err="1">
                <a:cs typeface="Calibri"/>
              </a:rPr>
              <a:t>Training</a:t>
            </a:r>
            <a:r>
              <a:rPr lang="el-GR" sz="2000" u="sng">
                <a:cs typeface="Calibri"/>
              </a:rPr>
              <a:t>:</a:t>
            </a:r>
          </a:p>
          <a:p>
            <a:pPr marL="0" indent="0" algn="just">
              <a:buNone/>
            </a:pPr>
            <a:r>
              <a:rPr lang="el-GR" sz="1800" i="1" err="1">
                <a:cs typeface="Calibri"/>
              </a:rPr>
              <a:t>After</a:t>
            </a:r>
            <a:r>
              <a:rPr lang="el-GR" sz="1800" i="1">
                <a:cs typeface="Calibri"/>
              </a:rPr>
              <a:t> the </a:t>
            </a:r>
            <a:r>
              <a:rPr lang="el-GR" sz="1800" i="1" err="1">
                <a:cs typeface="Calibri"/>
              </a:rPr>
              <a:t>discriminator</a:t>
            </a:r>
            <a:r>
              <a:rPr lang="el-GR" sz="1800" i="1">
                <a:cs typeface="Calibri"/>
              </a:rPr>
              <a:t> </a:t>
            </a:r>
            <a:r>
              <a:rPr lang="el-GR" sz="1800" i="1" err="1">
                <a:cs typeface="Calibri"/>
              </a:rPr>
              <a:t>classification</a:t>
            </a:r>
            <a:r>
              <a:rPr lang="el-GR" sz="1800" i="1">
                <a:cs typeface="Calibri"/>
              </a:rPr>
              <a:t>:</a:t>
            </a:r>
          </a:p>
          <a:p>
            <a:pPr lvl="1" indent="0" algn="just"/>
            <a:r>
              <a:rPr lang="el-GR" sz="1800" err="1">
                <a:cs typeface="Calibri"/>
              </a:rPr>
              <a:t>Generator</a:t>
            </a:r>
            <a:r>
              <a:rPr lang="el-GR" sz="1800">
                <a:cs typeface="Calibri"/>
              </a:rPr>
              <a:t> </a:t>
            </a:r>
            <a:r>
              <a:rPr lang="el-GR" sz="1800" err="1">
                <a:cs typeface="Calibri"/>
              </a:rPr>
              <a:t>loss</a:t>
            </a:r>
            <a:r>
              <a:rPr lang="el-GR" sz="1800">
                <a:cs typeface="Calibri"/>
              </a:rPr>
              <a:t> </a:t>
            </a:r>
            <a:r>
              <a:rPr lang="el-GR" sz="1800" err="1">
                <a:cs typeface="Calibri"/>
              </a:rPr>
              <a:t>penalizes</a:t>
            </a:r>
            <a:r>
              <a:rPr lang="el-GR" sz="1800">
                <a:cs typeface="Calibri"/>
              </a:rPr>
              <a:t> the </a:t>
            </a:r>
            <a:r>
              <a:rPr lang="el-GR" sz="1800" err="1">
                <a:cs typeface="Calibri"/>
              </a:rPr>
              <a:t>generator</a:t>
            </a:r>
            <a:r>
              <a:rPr lang="el-GR" sz="1800">
                <a:cs typeface="Calibri"/>
              </a:rPr>
              <a:t> for </a:t>
            </a:r>
            <a:r>
              <a:rPr lang="el-GR" sz="1800" err="1">
                <a:cs typeface="Calibri"/>
              </a:rPr>
              <a:t>failing</a:t>
            </a:r>
            <a:r>
              <a:rPr lang="el-GR" sz="1800">
                <a:cs typeface="Calibri"/>
              </a:rPr>
              <a:t> </a:t>
            </a:r>
            <a:r>
              <a:rPr lang="el-GR" sz="1800" err="1">
                <a:cs typeface="Calibri"/>
              </a:rPr>
              <a:t>to</a:t>
            </a:r>
            <a:r>
              <a:rPr lang="el-GR" sz="1800">
                <a:cs typeface="Calibri"/>
              </a:rPr>
              <a:t> "</a:t>
            </a:r>
            <a:r>
              <a:rPr lang="el-GR" sz="1800" err="1">
                <a:cs typeface="Calibri"/>
              </a:rPr>
              <a:t>fool</a:t>
            </a:r>
            <a:r>
              <a:rPr lang="el-GR" sz="1800">
                <a:cs typeface="Calibri"/>
              </a:rPr>
              <a:t>" the </a:t>
            </a:r>
            <a:r>
              <a:rPr lang="el-GR" sz="1800" err="1">
                <a:cs typeface="Calibri"/>
              </a:rPr>
              <a:t>discriminator</a:t>
            </a:r>
            <a:r>
              <a:rPr lang="el-GR" sz="1800">
                <a:cs typeface="Calibri"/>
              </a:rPr>
              <a:t>.</a:t>
            </a:r>
          </a:p>
          <a:p>
            <a:pPr lvl="1" indent="0" algn="just"/>
            <a:r>
              <a:rPr lang="el-GR" sz="1800" err="1">
                <a:cs typeface="Calibri"/>
              </a:rPr>
              <a:t>Backpropagation</a:t>
            </a:r>
            <a:r>
              <a:rPr lang="el-GR" sz="1800">
                <a:cs typeface="Calibri"/>
              </a:rPr>
              <a:t> </a:t>
            </a:r>
            <a:r>
              <a:rPr lang="el-GR" sz="1800" err="1">
                <a:cs typeface="Calibri"/>
              </a:rPr>
              <a:t>through</a:t>
            </a:r>
            <a:r>
              <a:rPr lang="el-GR" sz="1800">
                <a:cs typeface="Calibri"/>
              </a:rPr>
              <a:t> </a:t>
            </a:r>
            <a:r>
              <a:rPr lang="el-GR" sz="1800" err="1">
                <a:cs typeface="Calibri"/>
              </a:rPr>
              <a:t>both</a:t>
            </a:r>
            <a:r>
              <a:rPr lang="el-GR" sz="1800">
                <a:cs typeface="Calibri"/>
              </a:rPr>
              <a:t> </a:t>
            </a:r>
            <a:r>
              <a:rPr lang="el-GR" sz="1800" err="1">
                <a:cs typeface="Calibri"/>
              </a:rPr>
              <a:t>discriminator</a:t>
            </a:r>
            <a:r>
              <a:rPr lang="el-GR" sz="1800">
                <a:cs typeface="Calibri"/>
              </a:rPr>
              <a:t> and </a:t>
            </a:r>
            <a:r>
              <a:rPr lang="el-GR" sz="1800" err="1">
                <a:cs typeface="Calibri"/>
              </a:rPr>
              <a:t>generator</a:t>
            </a:r>
            <a:endParaRPr lang="el-GR" sz="1800">
              <a:cs typeface="Calibri"/>
            </a:endParaRPr>
          </a:p>
          <a:p>
            <a:pPr marL="457200" lvl="1" indent="0" algn="just">
              <a:buNone/>
            </a:pPr>
            <a:r>
              <a:rPr lang="el-GR" sz="1800" b="1">
                <a:cs typeface="Calibri"/>
              </a:rPr>
              <a:t>BUT</a:t>
            </a:r>
          </a:p>
          <a:p>
            <a:pPr lvl="1" indent="0" algn="just"/>
            <a:r>
              <a:rPr lang="el-GR" sz="1800" err="1">
                <a:cs typeface="Calibri"/>
              </a:rPr>
              <a:t>Only</a:t>
            </a:r>
            <a:r>
              <a:rPr lang="el-GR" sz="1800">
                <a:cs typeface="Calibri"/>
              </a:rPr>
              <a:t> the </a:t>
            </a:r>
            <a:r>
              <a:rPr lang="el-GR" sz="1800" err="1">
                <a:cs typeface="Calibri"/>
              </a:rPr>
              <a:t>generator</a:t>
            </a:r>
            <a:r>
              <a:rPr lang="el-GR" sz="1800">
                <a:cs typeface="Calibri"/>
              </a:rPr>
              <a:t> </a:t>
            </a:r>
            <a:r>
              <a:rPr lang="el-GR" sz="1800" err="1">
                <a:cs typeface="Calibri"/>
              </a:rPr>
              <a:t>weights</a:t>
            </a:r>
            <a:r>
              <a:rPr lang="el-GR" sz="1800">
                <a:cs typeface="Calibri"/>
              </a:rPr>
              <a:t> </a:t>
            </a:r>
            <a:r>
              <a:rPr lang="el-GR" sz="1800" err="1">
                <a:cs typeface="Calibri"/>
              </a:rPr>
              <a:t>get</a:t>
            </a:r>
            <a:r>
              <a:rPr lang="el-GR" sz="1800">
                <a:cs typeface="Calibri"/>
              </a:rPr>
              <a:t> </a:t>
            </a:r>
            <a:r>
              <a:rPr lang="el-GR" sz="1800" err="1">
                <a:cs typeface="Calibri"/>
              </a:rPr>
              <a:t>updated</a:t>
            </a:r>
            <a:r>
              <a:rPr lang="el-GR" sz="1800">
                <a:cs typeface="Calibri"/>
              </a:rPr>
              <a:t>.</a:t>
            </a:r>
          </a:p>
          <a:p>
            <a:pPr lvl="1" indent="0" algn="just"/>
            <a:endParaRPr lang="el-GR" sz="1600">
              <a:cs typeface="Calibri"/>
            </a:endParaRPr>
          </a:p>
          <a:p>
            <a:endParaRPr lang="el-GR">
              <a:cs typeface="Calibri"/>
            </a:endParaRPr>
          </a:p>
        </p:txBody>
      </p:sp>
      <p:sp>
        <p:nvSpPr>
          <p:cNvPr id="6" name="Title 1">
            <a:extLst>
              <a:ext uri="{FF2B5EF4-FFF2-40B4-BE49-F238E27FC236}">
                <a16:creationId xmlns:a16="http://schemas.microsoft.com/office/drawing/2014/main" id="{DE0F4855-79F3-1CE2-7E5C-E0D391DF0759}"/>
              </a:ext>
            </a:extLst>
          </p:cNvPr>
          <p:cNvSpPr txBox="1">
            <a:spLocks/>
          </p:cNvSpPr>
          <p:nvPr/>
        </p:nvSpPr>
        <p:spPr>
          <a:xfrm>
            <a:off x="155161" y="113965"/>
            <a:ext cx="7340029" cy="1744768"/>
          </a:xfrm>
          <a:prstGeom prst="rect">
            <a:avLst/>
          </a:prstGeom>
          <a:solidFill>
            <a:srgbClr val="EDBBBC"/>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u="sng">
                <a:solidFill>
                  <a:srgbClr val="C00000"/>
                </a:solidFill>
                <a:cs typeface="Calibri Light"/>
              </a:rPr>
              <a:t>Generator:</a:t>
            </a:r>
            <a:br>
              <a:rPr lang="en-GB" sz="3600" b="1" u="sng">
                <a:solidFill>
                  <a:srgbClr val="C00000"/>
                </a:solidFill>
                <a:cs typeface="Calibri Light"/>
              </a:rPr>
            </a:br>
            <a:br>
              <a:rPr lang="en-GB" sz="3600" b="1" u="sng">
                <a:solidFill>
                  <a:srgbClr val="C00000"/>
                </a:solidFill>
                <a:cs typeface="Calibri Light"/>
              </a:rPr>
            </a:br>
            <a:r>
              <a:rPr lang="en-GB" sz="2400">
                <a:solidFill>
                  <a:srgbClr val="C00000"/>
                </a:solidFill>
                <a:cs typeface="Calibri Light"/>
              </a:rPr>
              <a:t>Trains to make the discriminator classify the fake sample as real by taking feedback from it.</a:t>
            </a:r>
            <a:endParaRPr lang="en-GB" sz="2400">
              <a:solidFill>
                <a:srgbClr val="C00000"/>
              </a:solidFill>
              <a:ea typeface="Calibri Light" panose="020F0302020204030204"/>
              <a:cs typeface="Calibri Light"/>
            </a:endParaRPr>
          </a:p>
        </p:txBody>
      </p:sp>
    </p:spTree>
    <p:extLst>
      <p:ext uri="{BB962C8B-B14F-4D97-AF65-F5344CB8AC3E}">
        <p14:creationId xmlns:p14="http://schemas.microsoft.com/office/powerpoint/2010/main" val="715790961"/>
      </p:ext>
    </p:extLst>
  </p:cSld>
  <p:clrMapOvr>
    <a:masterClrMapping/>
  </p:clrMapOvr>
  <mc:AlternateContent xmlns:mc="http://schemas.openxmlformats.org/markup-compatibility/2006" xmlns:p14="http://schemas.microsoft.com/office/powerpoint/2010/main">
    <mc:Choice Requires="p14">
      <p:transition spd="slow" p14:dur="2000" advTm="24975"/>
    </mc:Choice>
    <mc:Fallback xmlns="">
      <p:transition spd="slow" advTm="249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7A209D5-DF93-7801-7522-7602A4546ECC}"/>
              </a:ext>
            </a:extLst>
          </p:cNvPr>
          <p:cNvSpPr>
            <a:spLocks noGrp="1"/>
          </p:cNvSpPr>
          <p:nvPr>
            <p:ph type="title"/>
          </p:nvPr>
        </p:nvSpPr>
        <p:spPr>
          <a:xfrm>
            <a:off x="1767211" y="419590"/>
            <a:ext cx="4651918" cy="1743734"/>
          </a:xfrm>
        </p:spPr>
        <p:txBody>
          <a:bodyPr/>
          <a:lstStyle/>
          <a:p>
            <a:r>
              <a:rPr lang="el-GR" err="1">
                <a:solidFill>
                  <a:schemeClr val="tx1">
                    <a:lumMod val="75000"/>
                    <a:lumOff val="25000"/>
                  </a:schemeClr>
                </a:solidFill>
                <a:cs typeface="Calibri Light"/>
              </a:rPr>
              <a:t>When</a:t>
            </a:r>
            <a:r>
              <a:rPr lang="el-GR">
                <a:solidFill>
                  <a:schemeClr val="tx1">
                    <a:lumMod val="75000"/>
                    <a:lumOff val="25000"/>
                  </a:schemeClr>
                </a:solidFill>
                <a:cs typeface="Calibri Light"/>
              </a:rPr>
              <a:t> </a:t>
            </a:r>
            <a:r>
              <a:rPr lang="el-GR" err="1">
                <a:solidFill>
                  <a:schemeClr val="tx1">
                    <a:lumMod val="75000"/>
                    <a:lumOff val="25000"/>
                  </a:schemeClr>
                </a:solidFill>
                <a:cs typeface="Calibri Light"/>
              </a:rPr>
              <a:t>does</a:t>
            </a:r>
            <a:r>
              <a:rPr lang="el-GR">
                <a:solidFill>
                  <a:schemeClr val="tx1">
                    <a:lumMod val="75000"/>
                    <a:lumOff val="25000"/>
                  </a:schemeClr>
                </a:solidFill>
                <a:cs typeface="Calibri Light"/>
              </a:rPr>
              <a:t> the GAN </a:t>
            </a:r>
            <a:r>
              <a:rPr lang="el-GR" i="1" err="1">
                <a:solidFill>
                  <a:schemeClr val="tx1">
                    <a:lumMod val="75000"/>
                    <a:lumOff val="25000"/>
                  </a:schemeClr>
                </a:solidFill>
                <a:cs typeface="Calibri Light"/>
              </a:rPr>
              <a:t>converge</a:t>
            </a:r>
            <a:r>
              <a:rPr lang="el-GR">
                <a:solidFill>
                  <a:schemeClr val="tx1">
                    <a:lumMod val="75000"/>
                    <a:lumOff val="25000"/>
                  </a:schemeClr>
                </a:solidFill>
                <a:cs typeface="Calibri Light"/>
              </a:rPr>
              <a:t>?</a:t>
            </a:r>
          </a:p>
        </p:txBody>
      </p:sp>
      <p:sp>
        <p:nvSpPr>
          <p:cNvPr id="6" name="TextBox 5">
            <a:extLst>
              <a:ext uri="{FF2B5EF4-FFF2-40B4-BE49-F238E27FC236}">
                <a16:creationId xmlns:a16="http://schemas.microsoft.com/office/drawing/2014/main" id="{D3F9836D-2FDF-8155-D567-EB0CFD02B726}"/>
              </a:ext>
            </a:extLst>
          </p:cNvPr>
          <p:cNvSpPr txBox="1"/>
          <p:nvPr/>
        </p:nvSpPr>
        <p:spPr>
          <a:xfrm>
            <a:off x="9106829" y="6607097"/>
            <a:ext cx="311304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1050">
                <a:cs typeface="Calibri"/>
                <a:hlinkClick r:id="rId3"/>
              </a:rPr>
              <a:t>https://developers.google.com/machine-learning/gan</a:t>
            </a:r>
            <a:endParaRPr lang="el-GR" sz="1050">
              <a:cs typeface="Calibri"/>
            </a:endParaRPr>
          </a:p>
        </p:txBody>
      </p:sp>
      <p:graphicFrame>
        <p:nvGraphicFramePr>
          <p:cNvPr id="2736" name="Διάγραμμα 2736">
            <a:extLst>
              <a:ext uri="{FF2B5EF4-FFF2-40B4-BE49-F238E27FC236}">
                <a16:creationId xmlns:a16="http://schemas.microsoft.com/office/drawing/2014/main" id="{4A941436-FA42-A12B-9513-05597D5D3124}"/>
              </a:ext>
            </a:extLst>
          </p:cNvPr>
          <p:cNvGraphicFramePr/>
          <p:nvPr>
            <p:extLst>
              <p:ext uri="{D42A27DB-BD31-4B8C-83A1-F6EECF244321}">
                <p14:modId xmlns:p14="http://schemas.microsoft.com/office/powerpoint/2010/main" val="1106742113"/>
              </p:ext>
            </p:extLst>
          </p:nvPr>
        </p:nvGraphicFramePr>
        <p:xfrm>
          <a:off x="315952" y="2092713"/>
          <a:ext cx="11309194" cy="47634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833" name="Ορθογώνιο: Στρογγύλεμα γωνιών 3832">
            <a:extLst>
              <a:ext uri="{FF2B5EF4-FFF2-40B4-BE49-F238E27FC236}">
                <a16:creationId xmlns:a16="http://schemas.microsoft.com/office/drawing/2014/main" id="{E891A18F-3270-66BC-79D4-3BE6096E2F3C}"/>
              </a:ext>
            </a:extLst>
          </p:cNvPr>
          <p:cNvSpPr/>
          <p:nvPr/>
        </p:nvSpPr>
        <p:spPr>
          <a:xfrm>
            <a:off x="5660277" y="425141"/>
            <a:ext cx="5009789" cy="172430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ts val="1000"/>
              </a:spcBef>
            </a:pPr>
            <a:r>
              <a:rPr lang="el-GR" sz="2400" b="1" i="1" err="1">
                <a:solidFill>
                  <a:schemeClr val="tx1">
                    <a:lumMod val="85000"/>
                    <a:lumOff val="15000"/>
                  </a:schemeClr>
                </a:solidFill>
                <a:ea typeface="Calibri"/>
                <a:cs typeface="Calibri"/>
              </a:rPr>
              <a:t>Ideally</a:t>
            </a:r>
            <a:r>
              <a:rPr lang="el-GR" sz="2400" b="1" i="1">
                <a:solidFill>
                  <a:schemeClr val="tx1">
                    <a:lumMod val="85000"/>
                    <a:lumOff val="15000"/>
                  </a:schemeClr>
                </a:solidFill>
                <a:ea typeface="Calibri"/>
                <a:cs typeface="Calibri"/>
              </a:rPr>
              <a:t> </a:t>
            </a:r>
            <a:r>
              <a:rPr lang="el-GR" sz="2400" b="1" i="1" err="1">
                <a:solidFill>
                  <a:schemeClr val="tx1">
                    <a:lumMod val="85000"/>
                    <a:lumOff val="15000"/>
                  </a:schemeClr>
                </a:solidFill>
                <a:ea typeface="Calibri"/>
                <a:cs typeface="Calibri"/>
              </a:rPr>
              <a:t>when</a:t>
            </a:r>
            <a:r>
              <a:rPr lang="el-GR" sz="2400" b="1" i="1">
                <a:solidFill>
                  <a:schemeClr val="tx1">
                    <a:lumMod val="85000"/>
                    <a:lumOff val="15000"/>
                  </a:schemeClr>
                </a:solidFill>
                <a:ea typeface="Calibri"/>
                <a:cs typeface="Calibri"/>
              </a:rPr>
              <a:t> the </a:t>
            </a:r>
            <a:r>
              <a:rPr lang="el-GR" sz="2400" b="1" i="1" err="1">
                <a:solidFill>
                  <a:schemeClr val="tx1">
                    <a:lumMod val="85000"/>
                    <a:lumOff val="15000"/>
                  </a:schemeClr>
                </a:solidFill>
                <a:ea typeface="Calibri"/>
                <a:cs typeface="Calibri"/>
              </a:rPr>
              <a:t>discriminator</a:t>
            </a:r>
            <a:r>
              <a:rPr lang="el-GR" sz="2400" b="1" i="1">
                <a:solidFill>
                  <a:schemeClr val="tx1">
                    <a:lumMod val="85000"/>
                    <a:lumOff val="15000"/>
                  </a:schemeClr>
                </a:solidFill>
                <a:ea typeface="Calibri"/>
                <a:cs typeface="Calibri"/>
              </a:rPr>
              <a:t> </a:t>
            </a:r>
            <a:endParaRPr lang="en-US" sz="2400">
              <a:solidFill>
                <a:schemeClr val="tx1">
                  <a:lumMod val="85000"/>
                  <a:lumOff val="15000"/>
                </a:schemeClr>
              </a:solidFill>
              <a:ea typeface="Calibri"/>
              <a:cs typeface="Calibri"/>
            </a:endParaRPr>
          </a:p>
          <a:p>
            <a:pPr algn="ctr">
              <a:lnSpc>
                <a:spcPct val="90000"/>
              </a:lnSpc>
              <a:spcBef>
                <a:spcPts val="1000"/>
              </a:spcBef>
            </a:pPr>
            <a:r>
              <a:rPr lang="el-GR" sz="2400" b="1" i="1" err="1">
                <a:solidFill>
                  <a:schemeClr val="tx1">
                    <a:lumMod val="85000"/>
                    <a:lumOff val="15000"/>
                  </a:schemeClr>
                </a:solidFill>
                <a:ea typeface="Calibri"/>
                <a:cs typeface="Calibri"/>
              </a:rPr>
              <a:t>cannot</a:t>
            </a:r>
            <a:r>
              <a:rPr lang="el-GR" sz="2400" b="1" i="1">
                <a:solidFill>
                  <a:schemeClr val="tx1">
                    <a:lumMod val="85000"/>
                    <a:lumOff val="15000"/>
                  </a:schemeClr>
                </a:solidFill>
                <a:ea typeface="Calibri"/>
                <a:cs typeface="Calibri"/>
              </a:rPr>
              <a:t> </a:t>
            </a:r>
            <a:r>
              <a:rPr lang="el-GR" sz="2400" b="1" i="1" err="1">
                <a:solidFill>
                  <a:schemeClr val="tx1">
                    <a:lumMod val="85000"/>
                    <a:lumOff val="15000"/>
                  </a:schemeClr>
                </a:solidFill>
                <a:ea typeface="Calibri"/>
                <a:cs typeface="Calibri"/>
              </a:rPr>
              <a:t>successfully</a:t>
            </a:r>
            <a:r>
              <a:rPr lang="el-GR" sz="2400" b="1" i="1">
                <a:solidFill>
                  <a:schemeClr val="tx1">
                    <a:lumMod val="85000"/>
                    <a:lumOff val="15000"/>
                  </a:schemeClr>
                </a:solidFill>
                <a:ea typeface="Calibri"/>
                <a:cs typeface="Calibri"/>
              </a:rPr>
              <a:t> </a:t>
            </a:r>
            <a:r>
              <a:rPr lang="el-GR" sz="2400" b="1" i="1" err="1">
                <a:solidFill>
                  <a:schemeClr val="tx1">
                    <a:lumMod val="85000"/>
                    <a:lumOff val="15000"/>
                  </a:schemeClr>
                </a:solidFill>
                <a:ea typeface="Calibri"/>
                <a:cs typeface="Calibri"/>
              </a:rPr>
              <a:t>distinguish</a:t>
            </a:r>
            <a:r>
              <a:rPr lang="el-GR" sz="2400" b="1" i="1">
                <a:solidFill>
                  <a:schemeClr val="tx1">
                    <a:lumMod val="85000"/>
                    <a:lumOff val="15000"/>
                  </a:schemeClr>
                </a:solidFill>
                <a:ea typeface="Calibri"/>
                <a:cs typeface="Calibri"/>
              </a:rPr>
              <a:t> </a:t>
            </a:r>
            <a:endParaRPr lang="en-US" sz="2400">
              <a:solidFill>
                <a:schemeClr val="tx1">
                  <a:lumMod val="85000"/>
                  <a:lumOff val="15000"/>
                </a:schemeClr>
              </a:solidFill>
              <a:ea typeface="Calibri"/>
              <a:cs typeface="Calibri"/>
            </a:endParaRPr>
          </a:p>
          <a:p>
            <a:pPr algn="ctr">
              <a:lnSpc>
                <a:spcPct val="90000"/>
              </a:lnSpc>
              <a:spcBef>
                <a:spcPts val="1000"/>
              </a:spcBef>
            </a:pPr>
            <a:r>
              <a:rPr lang="el-GR" sz="2400" b="1" i="1" err="1">
                <a:solidFill>
                  <a:schemeClr val="tx1">
                    <a:lumMod val="85000"/>
                    <a:lumOff val="15000"/>
                  </a:schemeClr>
                </a:solidFill>
                <a:ea typeface="Calibri"/>
                <a:cs typeface="Calibri"/>
              </a:rPr>
              <a:t>fake</a:t>
            </a:r>
            <a:r>
              <a:rPr lang="el-GR" sz="2400" b="1" i="1">
                <a:solidFill>
                  <a:schemeClr val="tx1">
                    <a:lumMod val="85000"/>
                    <a:lumOff val="15000"/>
                  </a:schemeClr>
                </a:solidFill>
                <a:ea typeface="Calibri"/>
                <a:cs typeface="Calibri"/>
              </a:rPr>
              <a:t> </a:t>
            </a:r>
            <a:r>
              <a:rPr lang="el-GR" sz="2400" b="1" i="1" err="1">
                <a:solidFill>
                  <a:schemeClr val="tx1">
                    <a:lumMod val="85000"/>
                    <a:lumOff val="15000"/>
                  </a:schemeClr>
                </a:solidFill>
                <a:ea typeface="Calibri"/>
                <a:cs typeface="Calibri"/>
              </a:rPr>
              <a:t>from</a:t>
            </a:r>
            <a:r>
              <a:rPr lang="el-GR" sz="2400" b="1" i="1">
                <a:solidFill>
                  <a:schemeClr val="tx1">
                    <a:lumMod val="85000"/>
                    <a:lumOff val="15000"/>
                  </a:schemeClr>
                </a:solidFill>
                <a:ea typeface="Calibri"/>
                <a:cs typeface="Calibri"/>
              </a:rPr>
              <a:t> </a:t>
            </a:r>
            <a:r>
              <a:rPr lang="el-GR" sz="2400" b="1" i="1" err="1">
                <a:solidFill>
                  <a:schemeClr val="tx1">
                    <a:lumMod val="85000"/>
                    <a:lumOff val="15000"/>
                  </a:schemeClr>
                </a:solidFill>
                <a:ea typeface="Calibri"/>
                <a:cs typeface="Calibri"/>
              </a:rPr>
              <a:t>real</a:t>
            </a:r>
            <a:r>
              <a:rPr lang="el-GR" sz="2400" b="1" i="1">
                <a:solidFill>
                  <a:schemeClr val="tx1">
                    <a:lumMod val="85000"/>
                    <a:lumOff val="15000"/>
                  </a:schemeClr>
                </a:solidFill>
                <a:ea typeface="Calibri"/>
                <a:cs typeface="Calibri"/>
              </a:rPr>
              <a:t>!</a:t>
            </a:r>
            <a:endParaRPr lang="el-GR">
              <a:solidFill>
                <a:schemeClr val="tx1">
                  <a:lumMod val="85000"/>
                  <a:lumOff val="15000"/>
                </a:schemeClr>
              </a:solidFill>
              <a:cs typeface="Calibri"/>
            </a:endParaRPr>
          </a:p>
        </p:txBody>
      </p:sp>
      <p:sp>
        <p:nvSpPr>
          <p:cNvPr id="3834" name="Βέλος: Διάσημα 3833">
            <a:extLst>
              <a:ext uri="{FF2B5EF4-FFF2-40B4-BE49-F238E27FC236}">
                <a16:creationId xmlns:a16="http://schemas.microsoft.com/office/drawing/2014/main" id="{05C745F6-C370-A351-228F-9CDDD4365010}"/>
              </a:ext>
            </a:extLst>
          </p:cNvPr>
          <p:cNvSpPr/>
          <p:nvPr/>
        </p:nvSpPr>
        <p:spPr>
          <a:xfrm>
            <a:off x="5163634" y="499223"/>
            <a:ext cx="985024" cy="1570463"/>
          </a:xfrm>
          <a:prstGeom prst="chevron">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856143717"/>
      </p:ext>
    </p:extLst>
  </p:cSld>
  <p:clrMapOvr>
    <a:masterClrMapping/>
  </p:clrMapOvr>
  <mc:AlternateContent xmlns:mc="http://schemas.openxmlformats.org/markup-compatibility/2006" xmlns:p14="http://schemas.microsoft.com/office/powerpoint/2010/main">
    <mc:Choice Requires="p14">
      <p:transition spd="slow" p14:dur="2000" advTm="20618"/>
    </mc:Choice>
    <mc:Fallback xmlns="">
      <p:transition spd="slow" advTm="206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6B2B-B358-9238-D645-7800B93E138F}"/>
              </a:ext>
            </a:extLst>
          </p:cNvPr>
          <p:cNvSpPr>
            <a:spLocks noGrp="1"/>
          </p:cNvSpPr>
          <p:nvPr>
            <p:ph type="title"/>
          </p:nvPr>
        </p:nvSpPr>
        <p:spPr>
          <a:xfrm>
            <a:off x="838200" y="5186423"/>
            <a:ext cx="10515600" cy="1114382"/>
          </a:xfrm>
        </p:spPr>
        <p:txBody>
          <a:bodyPr vert="horz" lIns="91440" tIns="45720" rIns="91440" bIns="45720" rtlCol="0">
            <a:normAutofit/>
          </a:bodyPr>
          <a:lstStyle/>
          <a:p>
            <a:pPr algn="ctr"/>
            <a:r>
              <a:rPr lang="en-US" sz="5200"/>
              <a:t> Conditional GANs (cGANs)</a:t>
            </a:r>
            <a:endParaRPr lang="en-US" sz="5200" kern="1200">
              <a:latin typeface="+mj-lt"/>
              <a:cs typeface="Calibri Light"/>
            </a:endParaRPr>
          </a:p>
        </p:txBody>
      </p:sp>
      <p:pic>
        <p:nvPicPr>
          <p:cNvPr id="4" name="Picture 4" descr="Diagram&#10;&#10;Description automatically generated">
            <a:extLst>
              <a:ext uri="{FF2B5EF4-FFF2-40B4-BE49-F238E27FC236}">
                <a16:creationId xmlns:a16="http://schemas.microsoft.com/office/drawing/2014/main" id="{76485E20-23E9-A8F6-4B6B-EE91974BC448}"/>
              </a:ext>
            </a:extLst>
          </p:cNvPr>
          <p:cNvPicPr>
            <a:picLocks noChangeAspect="1"/>
          </p:cNvPicPr>
          <p:nvPr/>
        </p:nvPicPr>
        <p:blipFill rotWithShape="1">
          <a:blip r:embed="rId3"/>
          <a:srcRect t="288"/>
          <a:stretch/>
        </p:blipFill>
        <p:spPr>
          <a:xfrm>
            <a:off x="20" y="10"/>
            <a:ext cx="12191980" cy="5014697"/>
          </a:xfrm>
          <a:prstGeom prst="rect">
            <a:avLst/>
          </a:prstGeom>
        </p:spPr>
      </p:pic>
    </p:spTree>
    <p:extLst>
      <p:ext uri="{BB962C8B-B14F-4D97-AF65-F5344CB8AC3E}">
        <p14:creationId xmlns:p14="http://schemas.microsoft.com/office/powerpoint/2010/main" val="3391112743"/>
      </p:ext>
    </p:extLst>
  </p:cSld>
  <p:clrMapOvr>
    <a:masterClrMapping/>
  </p:clrMapOvr>
  <mc:AlternateContent xmlns:mc="http://schemas.openxmlformats.org/markup-compatibility/2006" xmlns:p14="http://schemas.microsoft.com/office/powerpoint/2010/main">
    <mc:Choice Requires="p14">
      <p:transition spd="slow" p14:dur="2000" advTm="10782"/>
    </mc:Choice>
    <mc:Fallback xmlns="">
      <p:transition spd="slow" advTm="1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65736-F23D-D5C8-AE4B-52F0DF1AE0E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Pix2pix </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5BBABD8A-FA10-D458-37F5-8E35312121AE}"/>
              </a:ext>
            </a:extLst>
          </p:cNvPr>
          <p:cNvPicPr>
            <a:picLocks noChangeAspect="1"/>
          </p:cNvPicPr>
          <p:nvPr/>
        </p:nvPicPr>
        <p:blipFill>
          <a:blip r:embed="rId3"/>
          <a:stretch>
            <a:fillRect/>
          </a:stretch>
        </p:blipFill>
        <p:spPr>
          <a:xfrm>
            <a:off x="4654296" y="1038588"/>
            <a:ext cx="6903720" cy="4780824"/>
          </a:xfrm>
          <a:prstGeom prst="rect">
            <a:avLst/>
          </a:prstGeom>
        </p:spPr>
      </p:pic>
    </p:spTree>
    <p:extLst>
      <p:ext uri="{BB962C8B-B14F-4D97-AF65-F5344CB8AC3E}">
        <p14:creationId xmlns:p14="http://schemas.microsoft.com/office/powerpoint/2010/main" val="2668517804"/>
      </p:ext>
    </p:extLst>
  </p:cSld>
  <p:clrMapOvr>
    <a:masterClrMapping/>
  </p:clrMapOvr>
  <mc:AlternateContent xmlns:mc="http://schemas.openxmlformats.org/markup-compatibility/2006" xmlns:p14="http://schemas.microsoft.com/office/powerpoint/2010/main">
    <mc:Choice Requires="p14">
      <p:transition spd="slow" p14:dur="2000" advTm="12755"/>
    </mc:Choice>
    <mc:Fallback xmlns="">
      <p:transition spd="slow" advTm="1275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8"/>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3.6"/>
</p:tagLst>
</file>

<file path=ppt/tags/tag4.xml><?xml version="1.0" encoding="utf-8"?>
<p:tagLst xmlns:a="http://schemas.openxmlformats.org/drawingml/2006/main" xmlns:r="http://schemas.openxmlformats.org/officeDocument/2006/relationships" xmlns:p="http://schemas.openxmlformats.org/presentationml/2006/main">
  <p:tag name="TIMING" val="|3.2"/>
</p:tagLst>
</file>

<file path=ppt/tags/tag5.xml><?xml version="1.0" encoding="utf-8"?>
<p:tagLst xmlns:a="http://schemas.openxmlformats.org/drawingml/2006/main" xmlns:r="http://schemas.openxmlformats.org/officeDocument/2006/relationships" xmlns:p="http://schemas.openxmlformats.org/presentationml/2006/main">
  <p:tag name="TIMING" val="|26.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TotalTime>
  <Words>4180</Words>
  <Application>Microsoft Office PowerPoint</Application>
  <PresentationFormat>Widescreen</PresentationFormat>
  <Paragraphs>437</Paragraphs>
  <Slides>26</Slides>
  <Notes>16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Arial,Sans-Serif</vt:lpstr>
      <vt:lpstr>Calibri</vt:lpstr>
      <vt:lpstr>Calibri Light</vt:lpstr>
      <vt:lpstr>Corbel</vt:lpstr>
      <vt:lpstr>Times New Roman</vt:lpstr>
      <vt:lpstr>Wingdings</vt:lpstr>
      <vt:lpstr>Office Theme</vt:lpstr>
      <vt:lpstr>Himanshu Sahni, Sheik Meeran Rasheed Abdul Rahuman, Estéban Nocet-Binois,  Vasiliki Kostara, Cyrene Howland</vt:lpstr>
      <vt:lpstr>Introduction: Image-to-image translation</vt:lpstr>
      <vt:lpstr>Introduction: cGANs and Pix2Pix</vt:lpstr>
      <vt:lpstr>Generative Adversarial Networks  - GANs</vt:lpstr>
      <vt:lpstr>Discriminator:  Classifier that distinguishes real data from data created by the generator.</vt:lpstr>
      <vt:lpstr>PowerPoint Presentation</vt:lpstr>
      <vt:lpstr>When does the GAN converge?</vt:lpstr>
      <vt:lpstr> Conditional GANs (cGANs)</vt:lpstr>
      <vt:lpstr>Pix2pix </vt:lpstr>
      <vt:lpstr>Generator Architecture</vt:lpstr>
      <vt:lpstr>Generator Loss</vt:lpstr>
      <vt:lpstr>Discriminator Architecture (PatchGAN)</vt:lpstr>
      <vt:lpstr>Discriminator Loss</vt:lpstr>
      <vt:lpstr>Training Process</vt:lpstr>
      <vt:lpstr>PowerPoint Presentation</vt:lpstr>
      <vt:lpstr>The Datasets</vt:lpstr>
      <vt:lpstr>PowerPoint Presentation</vt:lpstr>
      <vt:lpstr>Dataset: Facades </vt:lpstr>
      <vt:lpstr>Dataset: Aerial views</vt:lpstr>
      <vt:lpstr>Dataset: Aerial views</vt:lpstr>
      <vt:lpstr>CycleGANs</vt:lpstr>
      <vt:lpstr>CycleGANs</vt:lpstr>
      <vt:lpstr>Dataset: Facades</vt:lpstr>
      <vt:lpstr>Cycle vs Conditional GANs</vt:lpstr>
      <vt:lpstr>Thank You For Watching!</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Rasheed Sheik Meeran</dc:creator>
  <cp:lastModifiedBy>Rasheed Sheik Meeran</cp:lastModifiedBy>
  <cp:revision>933</cp:revision>
  <dcterms:created xsi:type="dcterms:W3CDTF">2023-05-21T07:55:05Z</dcterms:created>
  <dcterms:modified xsi:type="dcterms:W3CDTF">2023-05-23T06:29:58Z</dcterms:modified>
</cp:coreProperties>
</file>